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8" r:id="rId4"/>
    <p:sldId id="259" r:id="rId5"/>
    <p:sldId id="257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rčić" userId="024c7b86-4e59-419a-8bcd-4390c95ae16b" providerId="ADAL" clId="{747D3935-4C9C-4F9F-ACEE-6A115798CBC5}"/>
    <pc:docChg chg="modSld">
      <pc:chgData name="David Brčić" userId="024c7b86-4e59-419a-8bcd-4390c95ae16b" providerId="ADAL" clId="{747D3935-4C9C-4F9F-ACEE-6A115798CBC5}" dt="2026-09-17T14:21:38.206" v="2" actId="20577"/>
      <pc:docMkLst>
        <pc:docMk/>
      </pc:docMkLst>
      <pc:sldChg chg="modSp">
        <pc:chgData name="David Brčić" userId="024c7b86-4e59-419a-8bcd-4390c95ae16b" providerId="ADAL" clId="{747D3935-4C9C-4F9F-ACEE-6A115798CBC5}" dt="2026-09-17T14:21:38.206" v="2" actId="20577"/>
        <pc:sldMkLst>
          <pc:docMk/>
          <pc:sldMk cId="3300506932" sldId="263"/>
        </pc:sldMkLst>
        <pc:spChg chg="mod">
          <ac:chgData name="David Brčić" userId="024c7b86-4e59-419a-8bcd-4390c95ae16b" providerId="ADAL" clId="{747D3935-4C9C-4F9F-ACEE-6A115798CBC5}" dt="2026-09-17T14:21:38.206" v="2" actId="20577"/>
          <ac:spMkLst>
            <pc:docMk/>
            <pc:sldMk cId="3300506932" sldId="263"/>
            <ac:spMk id="9" creationId="{C5AD488D-1590-473C-8F12-600BF70731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1BBC9-A525-49A0-A2D3-C63687E416DF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1BC2D-5E7E-4718-A7DC-BE81C500C5F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229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divider. Duplicate it for each section and change the number, title and strapline.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B2EF-5D39-45CB-AED2-E8A44FD67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70772-7C1D-4AD0-AB05-4A25308C70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EC5AD-B452-4DE8-B42C-AD8C2CF1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D252E-0029-403A-A440-03AD89ADE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3D0F5-2302-469F-99AD-FE48FF8C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48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0A2B7-4917-486C-A032-7D15FD2E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59A57-6C75-4291-8492-BA54A5183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5495F-E501-4703-9ED9-A15DE474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76F4B-735E-437A-AE1B-7FB8F20D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E3F8D-120C-4482-9D7E-BD03AA56F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514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F4DF-9618-4B57-AA08-DF6ADA251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E72A1-8493-43FC-A405-9735524A6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7E628-2DC7-4D4D-85B5-338A6B8F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3ADEE-06EC-49B7-AA79-242D8CF7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8AFC8-BE1B-4343-A988-153ED64D7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109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798D-2AB7-473B-8BF9-9042BF75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D7F42-5CE8-4C45-989F-482483BFA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093E2-347E-4EC6-9975-C02295F48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D74302-5E2A-412D-B2FE-2D06E2D53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5710B-44C9-4B07-88F7-6F653C2F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0522A-4510-4E17-AAB9-6DEF658F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146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CDA98-AFB2-4144-86A4-103F551F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189B8-C70E-445F-9DFA-E9B864292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BD3DE-4F95-47D7-817D-40EFFF4F6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E27F3-2607-4C8B-8C2B-6B5537C72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C4BF0C-F39E-432B-8327-773B7D059D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321080-41B1-42CA-BFB2-753F8E7A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A71E03-0735-4FDF-9F19-5492A5C9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279D94-6D2F-42C5-A203-D6EFDA87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162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611D-D8D0-4885-8263-2432CA5CC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E3A1FB-7E4B-4A03-8A05-916B63808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E3A34-230C-4C02-810C-FE3540BB1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B13D9-1F4A-4079-834C-DB75EB33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618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BA0D03-57A2-4EBB-BD82-D9C148818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F9D586-B68A-4E1B-8380-8E54CED72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3E865-19D9-4D18-A4DC-6DB58E583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9186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3BF78-4B30-42E9-9335-BCB34AB93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ACBEB-59B0-4C2F-950B-A52150517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4F480-4CF1-4749-B7C0-5972B5690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0ED00-6A4F-47B1-976D-2425473F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59499-E9B3-4D30-87FA-1E03BD25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3995C-3A28-49D6-B9D7-30F34938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060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74D5B-B3E0-4115-B36B-70E22F1E3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2A59-D279-4C0B-82FA-FE758696D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F1A78-20C8-4277-8A8E-55D36A2222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B0CA5-01D9-4F30-A54D-88B85D79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F6E67-2B50-4484-9F1D-06A95292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6BD2C-5D6B-45A0-AFFB-298653F7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386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7C6B8-1EEC-420F-B7DA-AD8B5797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9BAC9-A2F8-48BD-8CB1-CF9B65470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7FEF5-8ADC-4753-9869-EFBC94F0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63E7A-7DA9-4EBA-98F3-F834B36A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A7CC2-A7B2-4455-98AB-A599CE42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513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61DCAD-007E-4EB9-9E96-89E744E64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26DB2-5ADD-472E-97CC-C885BE80B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8D79B-5369-452C-8B14-2D0C59E6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D587-1EB7-4B0F-BB1A-6F5D74C2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C99B1-C711-43DA-B0A3-234B04DC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3975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74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D592B7-EBE5-4BF3-84A9-282D4A534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757F3-B5CB-4E4B-B2D9-58D8DA4F1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C81D0-80E7-4125-9229-2959C3322C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C5692-C56B-4234-A546-CB3F80B3B273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58160-E2DD-4539-A67A-01B62FCC5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4168B-E133-49FC-B972-B17F495FF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96840-578E-40C1-BAA4-327D1A366A4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989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72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sutra/assets/stripes.png">
            <a:extLst>
              <a:ext uri="{FF2B5EF4-FFF2-40B4-BE49-F238E27FC236}">
                <a16:creationId xmlns:a16="http://schemas.microsoft.com/office/drawing/2014/main" id="{07760256-1183-496C-9F2E-233F2AC49A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9905695" y="4572000"/>
            <a:ext cx="2286000" cy="2286000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AB2EDF28-A75A-49E7-A68D-3EFEB380E847}"/>
              </a:ext>
            </a:extLst>
          </p:cNvPr>
          <p:cNvSpPr/>
          <p:nvPr/>
        </p:nvSpPr>
        <p:spPr>
          <a:xfrm>
            <a:off x="566928" y="274320"/>
            <a:ext cx="11057839" cy="420624"/>
          </a:xfrm>
          <a:prstGeom prst="roundRect">
            <a:avLst>
              <a:gd name="adj" fmla="val 47826"/>
            </a:avLst>
          </a:prstGeom>
          <a:solidFill>
            <a:srgbClr val="0099CC"/>
          </a:solidFill>
          <a:ln w="12700">
            <a:solidFill>
              <a:srgbClr val="0099CC"/>
            </a:solidFill>
            <a:prstDash val="solid"/>
          </a:ln>
        </p:spPr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6D02FC7E-D08D-4EDE-A725-629EAA14E583}"/>
              </a:ext>
            </a:extLst>
          </p:cNvPr>
          <p:cNvSpPr txBox="1"/>
          <p:nvPr/>
        </p:nvSpPr>
        <p:spPr>
          <a:xfrm>
            <a:off x="795528" y="274320"/>
            <a:ext cx="106006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-4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3rd International Conference on Sustainable Transport │ Hotel Admiral, Opatija, Croatia │ 4 - 6 November 2026</a:t>
            </a:r>
            <a:endParaRPr lang="en-US" sz="1300" dirty="0"/>
          </a:p>
        </p:txBody>
      </p:sp>
      <p:pic>
        <p:nvPicPr>
          <p:cNvPr id="7" name="Image 1" descr="/home/claude/sutra/assets/sutra-logo.png">
            <a:extLst>
              <a:ext uri="{FF2B5EF4-FFF2-40B4-BE49-F238E27FC236}">
                <a16:creationId xmlns:a16="http://schemas.microsoft.com/office/drawing/2014/main" id="{437AF4A6-8349-4861-9FE7-77DD5A5F6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127" y="960120"/>
            <a:ext cx="2834640" cy="643738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A54A468F-2C2F-4375-A887-496C38C1EFD4}"/>
              </a:ext>
            </a:extLst>
          </p:cNvPr>
          <p:cNvSpPr txBox="1"/>
          <p:nvPr/>
        </p:nvSpPr>
        <p:spPr>
          <a:xfrm>
            <a:off x="566928" y="178308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 kern="0" spc="-60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Presentation title goes here, in</a:t>
            </a:r>
            <a:endParaRPr lang="en-US" sz="3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000" b="1" kern="0" spc="-60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sentence case</a:t>
            </a:r>
            <a:endParaRPr lang="en-US" sz="3000" dirty="0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A579321A-C79B-4AC8-B15F-39DE11F2D437}"/>
              </a:ext>
            </a:extLst>
          </p:cNvPr>
          <p:cNvSpPr/>
          <p:nvPr/>
        </p:nvSpPr>
        <p:spPr>
          <a:xfrm>
            <a:off x="566928" y="3310128"/>
            <a:ext cx="3108960" cy="0"/>
          </a:xfrm>
          <a:prstGeom prst="line">
            <a:avLst/>
          </a:prstGeom>
          <a:noFill/>
          <a:ln w="31750">
            <a:solidFill>
              <a:srgbClr val="C3D69B"/>
            </a:solidFill>
            <a:prstDash val="solid"/>
          </a:ln>
        </p:spPr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15068E93-FB02-4429-8EEF-DE8F408A9281}"/>
              </a:ext>
            </a:extLst>
          </p:cNvPr>
          <p:cNvSpPr txBox="1"/>
          <p:nvPr/>
        </p:nvSpPr>
        <p:spPr>
          <a:xfrm>
            <a:off x="566928" y="3520440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Author One</a:t>
            </a:r>
            <a:r>
              <a:rPr lang="en-US" sz="1700" b="1" baseline="3000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7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 Author Two</a:t>
            </a:r>
            <a:r>
              <a:rPr lang="en-US" sz="1700" b="1" baseline="3000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7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 Author Three</a:t>
            </a:r>
            <a:r>
              <a:rPr lang="en-US" sz="1700" b="1" baseline="3000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DC526DED-4B73-4C61-9D52-3927199085D8}"/>
              </a:ext>
            </a:extLst>
          </p:cNvPr>
          <p:cNvSpPr txBox="1"/>
          <p:nvPr/>
        </p:nvSpPr>
        <p:spPr>
          <a:xfrm>
            <a:off x="566928" y="3931920"/>
            <a:ext cx="8503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500" baseline="30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hr-HR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</a:t>
            </a:r>
            <a:endParaRPr lang="en-US" sz="1500" i="1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500" baseline="30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hr-HR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</a:t>
            </a:r>
            <a:endParaRPr lang="en-US" sz="1500" i="1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500" i="1" dirty="0" err="1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corresponding.author</a:t>
            </a:r>
            <a:r>
              <a:rPr lang="en-US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r>
              <a:rPr lang="hr-HR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email.com</a:t>
            </a:r>
            <a:endParaRPr lang="en-US" sz="150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F4FEEA4-F56F-435C-96F2-F416A2636D4E}"/>
              </a:ext>
            </a:extLst>
          </p:cNvPr>
          <p:cNvSpPr txBox="1"/>
          <p:nvPr/>
        </p:nvSpPr>
        <p:spPr>
          <a:xfrm>
            <a:off x="566928" y="5193792"/>
            <a:ext cx="2423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Organisers:</a:t>
            </a:r>
            <a:endParaRPr lang="en-US" sz="1000" dirty="0"/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2EF59611-354F-4269-9B8D-D79640917320}"/>
              </a:ext>
            </a:extLst>
          </p:cNvPr>
          <p:cNvSpPr/>
          <p:nvPr/>
        </p:nvSpPr>
        <p:spPr>
          <a:xfrm>
            <a:off x="566928" y="5449824"/>
            <a:ext cx="1874520" cy="914400"/>
          </a:xfrm>
          <a:prstGeom prst="roundRect">
            <a:avLst>
              <a:gd name="adj" fmla="val 8000"/>
            </a:avLst>
          </a:prstGeom>
          <a:solidFill>
            <a:srgbClr val="0099CC"/>
          </a:solidFill>
          <a:ln w="12700">
            <a:solidFill>
              <a:srgbClr val="0099CC"/>
            </a:solidFill>
            <a:prstDash val="solid"/>
          </a:ln>
        </p:spPr>
      </p:sp>
      <p:pic>
        <p:nvPicPr>
          <p:cNvPr id="14" name="Image 2" descr="/home/claude/sutra/assets/organisers.png">
            <a:extLst>
              <a:ext uri="{FF2B5EF4-FFF2-40B4-BE49-F238E27FC236}">
                <a16:creationId xmlns:a16="http://schemas.microsoft.com/office/drawing/2014/main" id="{36229069-101C-4AF0-B96C-8A4F3367F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5525719"/>
            <a:ext cx="1691640" cy="762610"/>
          </a:xfrm>
          <a:prstGeom prst="rect">
            <a:avLst/>
          </a:prstGeom>
        </p:spPr>
      </p:pic>
      <p:sp>
        <p:nvSpPr>
          <p:cNvPr id="15" name="Text 8">
            <a:extLst>
              <a:ext uri="{FF2B5EF4-FFF2-40B4-BE49-F238E27FC236}">
                <a16:creationId xmlns:a16="http://schemas.microsoft.com/office/drawing/2014/main" id="{E2F695AC-349C-45C8-8553-155BA55D2245}"/>
              </a:ext>
            </a:extLst>
          </p:cNvPr>
          <p:cNvSpPr txBox="1"/>
          <p:nvPr/>
        </p:nvSpPr>
        <p:spPr>
          <a:xfrm>
            <a:off x="2624328" y="5193792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Partners:</a:t>
            </a:r>
            <a:endParaRPr lang="en-US" sz="1000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A0F31E38-7815-4589-B1DF-23D235B4ED41}"/>
              </a:ext>
            </a:extLst>
          </p:cNvPr>
          <p:cNvSpPr/>
          <p:nvPr/>
        </p:nvSpPr>
        <p:spPr>
          <a:xfrm>
            <a:off x="2624328" y="5449824"/>
            <a:ext cx="1051560" cy="914400"/>
          </a:xfrm>
          <a:prstGeom prst="roundRect">
            <a:avLst>
              <a:gd name="adj" fmla="val 8000"/>
            </a:avLst>
          </a:prstGeom>
          <a:solidFill>
            <a:srgbClr val="0099CC"/>
          </a:solidFill>
          <a:ln w="12700">
            <a:solidFill>
              <a:srgbClr val="0099CC"/>
            </a:solidFill>
            <a:prstDash val="solid"/>
          </a:ln>
        </p:spPr>
      </p:sp>
      <p:pic>
        <p:nvPicPr>
          <p:cNvPr id="17" name="Image 3" descr="/home/claude/sutra/assets/partners.png">
            <a:extLst>
              <a:ext uri="{FF2B5EF4-FFF2-40B4-BE49-F238E27FC236}">
                <a16:creationId xmlns:a16="http://schemas.microsoft.com/office/drawing/2014/main" id="{FD1F6D11-2A0C-4892-8C37-6ABC559C1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488" y="5539892"/>
            <a:ext cx="777240" cy="734263"/>
          </a:xfrm>
          <a:prstGeom prst="rect">
            <a:avLst/>
          </a:prstGeom>
        </p:spPr>
      </p:pic>
      <p:sp>
        <p:nvSpPr>
          <p:cNvPr id="18" name="Text 10">
            <a:extLst>
              <a:ext uri="{FF2B5EF4-FFF2-40B4-BE49-F238E27FC236}">
                <a16:creationId xmlns:a16="http://schemas.microsoft.com/office/drawing/2014/main" id="{65FB8DBE-3444-4610-BB1E-F3EDFD4868F4}"/>
              </a:ext>
            </a:extLst>
          </p:cNvPr>
          <p:cNvSpPr txBox="1"/>
          <p:nvPr/>
        </p:nvSpPr>
        <p:spPr>
          <a:xfrm>
            <a:off x="3858768" y="519379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Organisers:</a:t>
            </a:r>
            <a:endParaRPr lang="en-US" sz="1000" dirty="0"/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08F1DD8C-062A-4E06-9B18-D790C04D64F1}"/>
              </a:ext>
            </a:extLst>
          </p:cNvPr>
          <p:cNvSpPr/>
          <p:nvPr/>
        </p:nvSpPr>
        <p:spPr>
          <a:xfrm>
            <a:off x="3858768" y="5449824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0099CC"/>
          </a:solidFill>
          <a:ln w="12700">
            <a:solidFill>
              <a:srgbClr val="0099CC"/>
            </a:solidFill>
            <a:prstDash val="solid"/>
          </a:ln>
        </p:spPr>
      </p:sp>
      <p:pic>
        <p:nvPicPr>
          <p:cNvPr id="20" name="Image 4" descr="/home/claude/sutra/assets/tech.png">
            <a:extLst>
              <a:ext uri="{FF2B5EF4-FFF2-40B4-BE49-F238E27FC236}">
                <a16:creationId xmlns:a16="http://schemas.microsoft.com/office/drawing/2014/main" id="{64440FA6-978A-4393-94AB-7FD66897D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208" y="5601157"/>
            <a:ext cx="2011680" cy="611734"/>
          </a:xfrm>
          <a:prstGeom prst="rect">
            <a:avLst/>
          </a:prstGeom>
        </p:spPr>
      </p:pic>
      <p:sp>
        <p:nvSpPr>
          <p:cNvPr id="21" name="Text 12">
            <a:extLst>
              <a:ext uri="{FF2B5EF4-FFF2-40B4-BE49-F238E27FC236}">
                <a16:creationId xmlns:a16="http://schemas.microsoft.com/office/drawing/2014/main" id="{0DBA53E8-3537-4A48-A4EE-C601696514C0}"/>
              </a:ext>
            </a:extLst>
          </p:cNvPr>
          <p:cNvSpPr txBox="1"/>
          <p:nvPr/>
        </p:nvSpPr>
        <p:spPr>
          <a:xfrm>
            <a:off x="9448495" y="6309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sutra-conference.com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980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FE58AF80-F2A8-4685-BAEE-6818EE51D3F0}"/>
              </a:ext>
            </a:extLst>
          </p:cNvPr>
          <p:cNvSpPr txBox="1"/>
          <p:nvPr/>
        </p:nvSpPr>
        <p:spPr>
          <a:xfrm>
            <a:off x="566928" y="384048"/>
            <a:ext cx="110578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-5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OUTLINE</a:t>
            </a:r>
            <a:endParaRPr lang="en-US" sz="28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9239DC8B-806F-44E4-BA33-2EF0A23AA82F}"/>
              </a:ext>
            </a:extLst>
          </p:cNvPr>
          <p:cNvSpPr/>
          <p:nvPr/>
        </p:nvSpPr>
        <p:spPr>
          <a:xfrm>
            <a:off x="566928" y="123444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0099CC"/>
          </a:solidFill>
          <a:ln w="25400">
            <a:solidFill>
              <a:srgbClr val="0099CC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BD523839-D287-4C6A-887B-650C18A1FE70}"/>
              </a:ext>
            </a:extLst>
          </p:cNvPr>
          <p:cNvSpPr txBox="1"/>
          <p:nvPr/>
        </p:nvSpPr>
        <p:spPr>
          <a:xfrm>
            <a:off x="566928" y="1234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5688CB4E-BD34-4D4F-B0A9-7F2BE0925802}"/>
              </a:ext>
            </a:extLst>
          </p:cNvPr>
          <p:cNvSpPr txBox="1"/>
          <p:nvPr/>
        </p:nvSpPr>
        <p:spPr>
          <a:xfrm>
            <a:off x="1389888" y="123444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and motivation</a:t>
            </a:r>
            <a:endParaRPr lang="en-US" sz="200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C01015D-46C7-4F49-854B-696985AADBEF}"/>
              </a:ext>
            </a:extLst>
          </p:cNvPr>
          <p:cNvSpPr/>
          <p:nvPr/>
        </p:nvSpPr>
        <p:spPr>
          <a:xfrm>
            <a:off x="566928" y="210312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06B981B2-5306-495E-AD48-E6B86F72522D}"/>
              </a:ext>
            </a:extLst>
          </p:cNvPr>
          <p:cNvSpPr txBox="1"/>
          <p:nvPr/>
        </p:nvSpPr>
        <p:spPr>
          <a:xfrm>
            <a:off x="566928" y="2103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E521EE68-805A-45A8-A121-19927FE0542E}"/>
              </a:ext>
            </a:extLst>
          </p:cNvPr>
          <p:cNvSpPr txBox="1"/>
          <p:nvPr/>
        </p:nvSpPr>
        <p:spPr>
          <a:xfrm>
            <a:off x="1389888" y="2103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20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BD0D5306-3294-4438-A761-6DFA1AB4C6D2}"/>
              </a:ext>
            </a:extLst>
          </p:cNvPr>
          <p:cNvSpPr/>
          <p:nvPr/>
        </p:nvSpPr>
        <p:spPr>
          <a:xfrm>
            <a:off x="566928" y="297180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6A59587B-025E-4E70-BE71-3A0A7D05303A}"/>
              </a:ext>
            </a:extLst>
          </p:cNvPr>
          <p:cNvSpPr txBox="1"/>
          <p:nvPr/>
        </p:nvSpPr>
        <p:spPr>
          <a:xfrm>
            <a:off x="566928" y="2971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A1ACF14-3DC9-4CFC-AC41-949F240333B6}"/>
              </a:ext>
            </a:extLst>
          </p:cNvPr>
          <p:cNvSpPr txBox="1"/>
          <p:nvPr/>
        </p:nvSpPr>
        <p:spPr>
          <a:xfrm>
            <a:off x="1389888" y="297180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00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BB3CA7C6-67D3-492D-8705-D2BFE41D025E}"/>
              </a:ext>
            </a:extLst>
          </p:cNvPr>
          <p:cNvSpPr/>
          <p:nvPr/>
        </p:nvSpPr>
        <p:spPr>
          <a:xfrm>
            <a:off x="566928" y="38404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174CF5B-0372-486B-92B0-69176E313391}"/>
              </a:ext>
            </a:extLst>
          </p:cNvPr>
          <p:cNvSpPr txBox="1"/>
          <p:nvPr/>
        </p:nvSpPr>
        <p:spPr>
          <a:xfrm>
            <a:off x="566928" y="3840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DF5B7A9-8694-4C82-8F13-73AED3923CB8}"/>
              </a:ext>
            </a:extLst>
          </p:cNvPr>
          <p:cNvSpPr txBox="1"/>
          <p:nvPr/>
        </p:nvSpPr>
        <p:spPr>
          <a:xfrm>
            <a:off x="1389888" y="384048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00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025E3D62-D64F-4B0A-A259-B0DC961FD07C}"/>
              </a:ext>
            </a:extLst>
          </p:cNvPr>
          <p:cNvSpPr/>
          <p:nvPr/>
        </p:nvSpPr>
        <p:spPr>
          <a:xfrm>
            <a:off x="566928" y="470916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4AFD458E-CAA0-4FF4-BA7A-BB92E92674D6}"/>
              </a:ext>
            </a:extLst>
          </p:cNvPr>
          <p:cNvSpPr txBox="1"/>
          <p:nvPr/>
        </p:nvSpPr>
        <p:spPr>
          <a:xfrm>
            <a:off x="566928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5680058D-7C63-4542-9FBB-4CD4054916BF}"/>
              </a:ext>
            </a:extLst>
          </p:cNvPr>
          <p:cNvSpPr txBox="1"/>
          <p:nvPr/>
        </p:nvSpPr>
        <p:spPr>
          <a:xfrm>
            <a:off x="1389888" y="470916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 and further work</a:t>
            </a:r>
            <a:endParaRPr lang="en-US" sz="20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67687A54-3410-4353-901D-54F3BB64D93C}"/>
              </a:ext>
            </a:extLst>
          </p:cNvPr>
          <p:cNvSpPr txBox="1"/>
          <p:nvPr/>
        </p:nvSpPr>
        <p:spPr>
          <a:xfrm>
            <a:off x="8321040" y="1234440"/>
            <a:ext cx="3291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outline to five items or fewer. Highlight the current section when you return to this slide between parts of the talk. Delete this note.</a:t>
            </a:r>
            <a:endParaRPr lang="en-US" sz="1400" dirty="0"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76944B0E-ED01-42D6-BF38-18FBE10274AC}"/>
              </a:ext>
            </a:extLst>
          </p:cNvPr>
          <p:cNvSpPr/>
          <p:nvPr/>
        </p:nvSpPr>
        <p:spPr>
          <a:xfrm>
            <a:off x="566928" y="6236208"/>
            <a:ext cx="11057839" cy="0"/>
          </a:xfrm>
          <a:prstGeom prst="line">
            <a:avLst/>
          </a:prstGeom>
          <a:noFill/>
          <a:ln w="15875">
            <a:solidFill>
              <a:srgbClr val="C3D69B"/>
            </a:solidFill>
            <a:prstDash val="solid"/>
          </a:ln>
        </p:spPr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A842962-CA49-4073-969E-7F902AC98B13}"/>
              </a:ext>
            </a:extLst>
          </p:cNvPr>
          <p:cNvSpPr txBox="1"/>
          <p:nvPr/>
        </p:nvSpPr>
        <p:spPr>
          <a:xfrm>
            <a:off x="566928" y="632764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International Conference on Sustainable Transport │ Opatija, 4</a:t>
            </a:r>
            <a:r>
              <a:rPr lang="hr-HR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November 2026</a:t>
            </a:r>
            <a:endParaRPr lang="en-US" sz="1000" dirty="0"/>
          </a:p>
        </p:txBody>
      </p:sp>
      <p:pic>
        <p:nvPicPr>
          <p:cNvPr id="23" name="Image 0" descr="/home/claude/sutra/assets/sutra-logo.png">
            <a:extLst>
              <a:ext uri="{FF2B5EF4-FFF2-40B4-BE49-F238E27FC236}">
                <a16:creationId xmlns:a16="http://schemas.microsoft.com/office/drawing/2014/main" id="{B4A9A6E2-1E9E-4D82-9E04-80D2AAAFC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47" y="6345936"/>
            <a:ext cx="1143000" cy="259690"/>
          </a:xfrm>
          <a:prstGeom prst="rect">
            <a:avLst/>
          </a:prstGeom>
        </p:spPr>
      </p:pic>
      <p:sp>
        <p:nvSpPr>
          <p:cNvPr id="24" name="Text 19">
            <a:extLst>
              <a:ext uri="{FF2B5EF4-FFF2-40B4-BE49-F238E27FC236}">
                <a16:creationId xmlns:a16="http://schemas.microsoft.com/office/drawing/2014/main" id="{4892A86C-B50C-4591-8E67-CD76D4C7102A}"/>
              </a:ext>
            </a:extLst>
          </p:cNvPr>
          <p:cNvSpPr txBox="1"/>
          <p:nvPr/>
        </p:nvSpPr>
        <p:spPr>
          <a:xfrm>
            <a:off x="10710367" y="6327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44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utra/assets/stripes.pn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265615" y="3931920"/>
            <a:ext cx="2926080" cy="29260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2148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-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66928" y="3429000"/>
            <a:ext cx="2377440" cy="0"/>
          </a:xfrm>
          <a:prstGeom prst="line">
            <a:avLst/>
          </a:prstGeom>
          <a:noFill/>
          <a:ln w="38100">
            <a:solidFill>
              <a:srgbClr val="C3D69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66928" y="3611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INTRODUCTION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66928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E4F3F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line stating what this section answers.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87824FBA-1BE5-4230-8C0F-4AB7B51FD7F7}"/>
              </a:ext>
            </a:extLst>
          </p:cNvPr>
          <p:cNvSpPr txBox="1"/>
          <p:nvPr/>
        </p:nvSpPr>
        <p:spPr>
          <a:xfrm>
            <a:off x="566928" y="384048"/>
            <a:ext cx="110578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-5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912FABD-8DFD-4091-9BAE-EF80A0C8E6AC}"/>
              </a:ext>
            </a:extLst>
          </p:cNvPr>
          <p:cNvSpPr txBox="1"/>
          <p:nvPr/>
        </p:nvSpPr>
        <p:spPr>
          <a:xfrm>
            <a:off x="566928" y="1234440"/>
            <a:ext cx="54864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hr-HR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5-8</a:t>
            </a:r>
            <a:r>
              <a:rPr lang="en-US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bullets maximum, one line each.</a:t>
            </a:r>
            <a:endParaRPr lang="hr-HR" sz="1800" i="1" dirty="0">
              <a:solidFill>
                <a:srgbClr val="8080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en-US" sz="18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C8A8BCDD-6EBD-4EA8-9355-4D0ED80058CA}"/>
              </a:ext>
            </a:extLst>
          </p:cNvPr>
          <p:cNvSpPr/>
          <p:nvPr/>
        </p:nvSpPr>
        <p:spPr>
          <a:xfrm>
            <a:off x="6446520" y="1234440"/>
            <a:ext cx="5193792" cy="3246120"/>
          </a:xfrm>
          <a:prstGeom prst="rect">
            <a:avLst/>
          </a:prstGeom>
          <a:solidFill>
            <a:srgbClr val="F4F6F1"/>
          </a:solidFill>
          <a:ln w="15875">
            <a:solidFill>
              <a:srgbClr val="C9CFC2"/>
            </a:solidFill>
            <a:prstDash val="dash"/>
          </a:ln>
        </p:spPr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2CC0873D-FE9D-4C38-9CD4-73FD938B5A82}"/>
              </a:ext>
            </a:extLst>
          </p:cNvPr>
          <p:cNvSpPr txBox="1"/>
          <p:nvPr/>
        </p:nvSpPr>
        <p:spPr>
          <a:xfrm>
            <a:off x="6583680" y="1234440"/>
            <a:ext cx="4919472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6F0B7B7-D8C6-491E-A19E-739D2DB73B0C}"/>
              </a:ext>
            </a:extLst>
          </p:cNvPr>
          <p:cNvSpPr txBox="1"/>
          <p:nvPr/>
        </p:nvSpPr>
        <p:spPr>
          <a:xfrm>
            <a:off x="6446520" y="4572000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1. Caption in Calibri italic, 12 pt, with the source if applicable.</a:t>
            </a:r>
            <a:endParaRPr lang="en-US" sz="12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C89A2D8B-5AE0-4C9C-ADA0-4D92082495CD}"/>
              </a:ext>
            </a:extLst>
          </p:cNvPr>
          <p:cNvSpPr/>
          <p:nvPr/>
        </p:nvSpPr>
        <p:spPr>
          <a:xfrm>
            <a:off x="566928" y="6236208"/>
            <a:ext cx="11057839" cy="0"/>
          </a:xfrm>
          <a:prstGeom prst="line">
            <a:avLst/>
          </a:prstGeom>
          <a:noFill/>
          <a:ln w="15875">
            <a:solidFill>
              <a:srgbClr val="C3D69B"/>
            </a:solidFill>
            <a:prstDash val="solid"/>
          </a:ln>
        </p:spPr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FD947D69-8896-4B19-9D7A-58BA270A809B}"/>
              </a:ext>
            </a:extLst>
          </p:cNvPr>
          <p:cNvSpPr txBox="1"/>
          <p:nvPr/>
        </p:nvSpPr>
        <p:spPr>
          <a:xfrm>
            <a:off x="566928" y="632764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International Conference on Sustainable Transport │ Opatija, 4</a:t>
            </a:r>
            <a:r>
              <a:rPr lang="hr-HR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November 2026</a:t>
            </a:r>
            <a:endParaRPr lang="en-US" sz="1000" dirty="0"/>
          </a:p>
        </p:txBody>
      </p:sp>
      <p:pic>
        <p:nvPicPr>
          <p:cNvPr id="12" name="Image 0" descr="/home/claude/sutra/assets/sutra-logo.png">
            <a:extLst>
              <a:ext uri="{FF2B5EF4-FFF2-40B4-BE49-F238E27FC236}">
                <a16:creationId xmlns:a16="http://schemas.microsoft.com/office/drawing/2014/main" id="{D988CCF1-2C94-4614-AE8B-4AAFAB9CC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47" y="6345936"/>
            <a:ext cx="1143000" cy="259690"/>
          </a:xfrm>
          <a:prstGeom prst="rect">
            <a:avLst/>
          </a:prstGeom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6B22F8BC-6375-46B3-988A-4F384E03FEFA}"/>
              </a:ext>
            </a:extLst>
          </p:cNvPr>
          <p:cNvSpPr txBox="1"/>
          <p:nvPr/>
        </p:nvSpPr>
        <p:spPr>
          <a:xfrm>
            <a:off x="10710367" y="6327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342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568BB651-1E58-4C30-81C1-DED2525FB9DA}"/>
              </a:ext>
            </a:extLst>
          </p:cNvPr>
          <p:cNvSpPr txBox="1"/>
          <p:nvPr/>
        </p:nvSpPr>
        <p:spPr>
          <a:xfrm>
            <a:off x="566928" y="384048"/>
            <a:ext cx="110578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-5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RESULTS</a:t>
            </a:r>
            <a:endParaRPr lang="en-US" sz="2800" dirty="0"/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A436D13A-78DF-4B62-A804-DB64F6E2E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855817"/>
              </p:ext>
            </p:extLst>
          </p:nvPr>
        </p:nvGraphicFramePr>
        <p:xfrm>
          <a:off x="566928" y="1554480"/>
          <a:ext cx="6263640" cy="2103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Scenario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Metric A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Metric B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Metric C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 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 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 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73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1">
            <a:extLst>
              <a:ext uri="{FF2B5EF4-FFF2-40B4-BE49-F238E27FC236}">
                <a16:creationId xmlns:a16="http://schemas.microsoft.com/office/drawing/2014/main" id="{90C43AF0-DE9B-4821-8564-F067847188CC}"/>
              </a:ext>
            </a:extLst>
          </p:cNvPr>
          <p:cNvSpPr txBox="1"/>
          <p:nvPr/>
        </p:nvSpPr>
        <p:spPr>
          <a:xfrm>
            <a:off x="566928" y="3749040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1. Caption in Calibri italic, 12 pt, placed consistently above or below every table.</a:t>
            </a:r>
            <a:endParaRPr lang="en-US" sz="12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8975C93-5920-4E9C-A7B8-846E5C669E9E}"/>
              </a:ext>
            </a:extLst>
          </p:cNvPr>
          <p:cNvSpPr txBox="1"/>
          <p:nvPr/>
        </p:nvSpPr>
        <p:spPr>
          <a:xfrm>
            <a:off x="8040319" y="1554480"/>
            <a:ext cx="312724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readable and adjust font size if needed</a:t>
            </a: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Highlight the single number you want discussed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bold it, or tint its cell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0CCF2266-8D49-4A92-B8CE-E1429987662D}"/>
              </a:ext>
            </a:extLst>
          </p:cNvPr>
          <p:cNvSpPr/>
          <p:nvPr/>
        </p:nvSpPr>
        <p:spPr>
          <a:xfrm>
            <a:off x="566928" y="6236208"/>
            <a:ext cx="11057839" cy="0"/>
          </a:xfrm>
          <a:prstGeom prst="line">
            <a:avLst/>
          </a:prstGeom>
          <a:noFill/>
          <a:ln w="15875">
            <a:solidFill>
              <a:srgbClr val="C3D69B"/>
            </a:solidFill>
            <a:prstDash val="solid"/>
          </a:ln>
        </p:spPr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59C30827-F6D0-42EA-8EA0-B9B2C5B76124}"/>
              </a:ext>
            </a:extLst>
          </p:cNvPr>
          <p:cNvSpPr txBox="1"/>
          <p:nvPr/>
        </p:nvSpPr>
        <p:spPr>
          <a:xfrm>
            <a:off x="566928" y="632764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International Conference on Sustainable Transport │ Opatija, 4</a:t>
            </a:r>
            <a:r>
              <a:rPr lang="hr-HR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November 2026</a:t>
            </a:r>
            <a:endParaRPr lang="en-US" sz="1000" dirty="0"/>
          </a:p>
        </p:txBody>
      </p:sp>
      <p:pic>
        <p:nvPicPr>
          <p:cNvPr id="10" name="Image 0" descr="/home/claude/sutra/assets/sutra-logo.png">
            <a:extLst>
              <a:ext uri="{FF2B5EF4-FFF2-40B4-BE49-F238E27FC236}">
                <a16:creationId xmlns:a16="http://schemas.microsoft.com/office/drawing/2014/main" id="{86062FE2-BCD6-421E-895D-93200B457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47" y="6345936"/>
            <a:ext cx="1143000" cy="259690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D9D52878-E8C5-44C5-8279-0C77AC19F7ED}"/>
              </a:ext>
            </a:extLst>
          </p:cNvPr>
          <p:cNvSpPr txBox="1"/>
          <p:nvPr/>
        </p:nvSpPr>
        <p:spPr>
          <a:xfrm>
            <a:off x="10710367" y="6327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hr-HR" sz="12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2530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85F7010-6682-4CA0-BDDF-73F2A8E517CC}"/>
              </a:ext>
            </a:extLst>
          </p:cNvPr>
          <p:cNvSpPr txBox="1"/>
          <p:nvPr/>
        </p:nvSpPr>
        <p:spPr>
          <a:xfrm>
            <a:off x="566928" y="384048"/>
            <a:ext cx="110578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-50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CONCLUSIONS</a:t>
            </a:r>
            <a:endParaRPr lang="en-US" sz="28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AB1875C5-B8D3-4566-A129-AEFEBB1FE1A4}"/>
              </a:ext>
            </a:extLst>
          </p:cNvPr>
          <p:cNvSpPr/>
          <p:nvPr/>
        </p:nvSpPr>
        <p:spPr>
          <a:xfrm>
            <a:off x="566928" y="132588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F2F9FC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B19742FF-9A62-4098-8F22-B291FEDF7946}"/>
              </a:ext>
            </a:extLst>
          </p:cNvPr>
          <p:cNvSpPr txBox="1"/>
          <p:nvPr/>
        </p:nvSpPr>
        <p:spPr>
          <a:xfrm>
            <a:off x="822960" y="132588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2773974-07CD-424A-885F-4728D0F1B7D0}"/>
              </a:ext>
            </a:extLst>
          </p:cNvPr>
          <p:cNvSpPr txBox="1"/>
          <p:nvPr/>
        </p:nvSpPr>
        <p:spPr>
          <a:xfrm>
            <a:off x="1435608" y="1325880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r-HR" sz="1700" i="1" dirty="0">
                <a:solidFill>
                  <a:srgbClr val="808080"/>
                </a:solidFill>
                <a:latin typeface="Calibri" pitchFamily="34" charset="0"/>
                <a:cs typeface="Calibri" pitchFamily="34" charset="-120"/>
              </a:rPr>
              <a:t>Main conclusion.</a:t>
            </a:r>
            <a:endParaRPr lang="en-US" sz="170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FB3A365-FDE4-4C93-BDB2-ADEECBB838B7}"/>
              </a:ext>
            </a:extLst>
          </p:cNvPr>
          <p:cNvSpPr/>
          <p:nvPr/>
        </p:nvSpPr>
        <p:spPr>
          <a:xfrm>
            <a:off x="566928" y="246888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3F45B69-8606-413E-AE40-87BF68187B9B}"/>
              </a:ext>
            </a:extLst>
          </p:cNvPr>
          <p:cNvSpPr txBox="1"/>
          <p:nvPr/>
        </p:nvSpPr>
        <p:spPr>
          <a:xfrm>
            <a:off x="822960" y="246888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2EF7645-7A4B-4676-8FE0-912FCA306D9A}"/>
              </a:ext>
            </a:extLst>
          </p:cNvPr>
          <p:cNvSpPr txBox="1"/>
          <p:nvPr/>
        </p:nvSpPr>
        <p:spPr>
          <a:xfrm>
            <a:off x="1435608" y="2468880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takeaway</a:t>
            </a:r>
            <a:r>
              <a:rPr lang="hr-HR" sz="17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1D0A79B-5B9D-41FA-B9E3-95F2E6C6C1D3}"/>
              </a:ext>
            </a:extLst>
          </p:cNvPr>
          <p:cNvSpPr/>
          <p:nvPr/>
        </p:nvSpPr>
        <p:spPr>
          <a:xfrm>
            <a:off x="566928" y="3611880"/>
            <a:ext cx="81381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0060C156-4205-49A0-9211-BA17438A3090}"/>
              </a:ext>
            </a:extLst>
          </p:cNvPr>
          <p:cNvSpPr txBox="1"/>
          <p:nvPr/>
        </p:nvSpPr>
        <p:spPr>
          <a:xfrm>
            <a:off x="822960" y="3611880"/>
            <a:ext cx="457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B7C2E582-79AB-41C4-9E8B-75462E57662C}"/>
              </a:ext>
            </a:extLst>
          </p:cNvPr>
          <p:cNvSpPr txBox="1"/>
          <p:nvPr/>
        </p:nvSpPr>
        <p:spPr>
          <a:xfrm>
            <a:off x="1435608" y="3623876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takeaway</a:t>
            </a:r>
            <a:r>
              <a:rPr lang="hr-HR" sz="17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comes next.</a:t>
            </a:r>
            <a:endParaRPr lang="en-US" sz="170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7599378A-ACAB-48CF-8263-3BBAD053B9B4}"/>
              </a:ext>
            </a:extLst>
          </p:cNvPr>
          <p:cNvSpPr/>
          <p:nvPr/>
        </p:nvSpPr>
        <p:spPr>
          <a:xfrm>
            <a:off x="8887968" y="1325880"/>
            <a:ext cx="2743200" cy="3520440"/>
          </a:xfrm>
          <a:prstGeom prst="roundRect">
            <a:avLst>
              <a:gd name="adj" fmla="val 2000"/>
            </a:avLst>
          </a:prstGeom>
          <a:solidFill>
            <a:srgbClr val="0099CC"/>
          </a:solidFill>
          <a:ln w="12700">
            <a:solidFill>
              <a:srgbClr val="0099CC"/>
            </a:solidFill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9E4FF5B-69D4-4921-A968-7A95AAF2C107}"/>
              </a:ext>
            </a:extLst>
          </p:cNvPr>
          <p:cNvSpPr txBox="1"/>
          <p:nvPr/>
        </p:nvSpPr>
        <p:spPr>
          <a:xfrm>
            <a:off x="9125712" y="15544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FURTHER</a:t>
            </a:r>
            <a:endParaRPr lang="en-US" sz="1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</a:t>
            </a:r>
            <a:endParaRPr lang="en-US" sz="17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B496D72-31ED-4495-8D1F-984B852B9303}"/>
              </a:ext>
            </a:extLst>
          </p:cNvPr>
          <p:cNvSpPr txBox="1"/>
          <p:nvPr/>
        </p:nvSpPr>
        <p:spPr>
          <a:xfrm>
            <a:off x="9125712" y="251460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i="1" dirty="0">
                <a:solidFill>
                  <a:srgbClr val="E4F3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 one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i="1" dirty="0">
                <a:solidFill>
                  <a:srgbClr val="E4F3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 two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i="1" dirty="0">
                <a:solidFill>
                  <a:srgbClr val="E4F3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 three</a:t>
            </a:r>
            <a:endParaRPr lang="en-US" sz="150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4C24CA82-C789-49C0-8AC9-E1ED7C6ED1D8}"/>
              </a:ext>
            </a:extLst>
          </p:cNvPr>
          <p:cNvSpPr/>
          <p:nvPr/>
        </p:nvSpPr>
        <p:spPr>
          <a:xfrm>
            <a:off x="566928" y="6236208"/>
            <a:ext cx="11057839" cy="0"/>
          </a:xfrm>
          <a:prstGeom prst="line">
            <a:avLst/>
          </a:prstGeom>
          <a:noFill/>
          <a:ln w="15875">
            <a:solidFill>
              <a:srgbClr val="C3D69B"/>
            </a:solidFill>
            <a:prstDash val="solid"/>
          </a:ln>
        </p:spPr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E86E9D9F-6A8A-421C-9044-19515A3480FF}"/>
              </a:ext>
            </a:extLst>
          </p:cNvPr>
          <p:cNvSpPr txBox="1"/>
          <p:nvPr/>
        </p:nvSpPr>
        <p:spPr>
          <a:xfrm>
            <a:off x="566928" y="632764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International Conference on Sustainable Transport │ Opatija, 4</a:t>
            </a:r>
            <a:r>
              <a:rPr lang="hr-HR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0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November 2026</a:t>
            </a:r>
            <a:endParaRPr lang="en-US" sz="1000" dirty="0"/>
          </a:p>
        </p:txBody>
      </p:sp>
      <p:pic>
        <p:nvPicPr>
          <p:cNvPr id="19" name="Image 0" descr="/home/claude/sutra/assets/sutra-logo.png">
            <a:extLst>
              <a:ext uri="{FF2B5EF4-FFF2-40B4-BE49-F238E27FC236}">
                <a16:creationId xmlns:a16="http://schemas.microsoft.com/office/drawing/2014/main" id="{D7369924-AD38-4EB7-865C-4DAD1EC6C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47" y="6345936"/>
            <a:ext cx="1143000" cy="259690"/>
          </a:xfrm>
          <a:prstGeom prst="rect">
            <a:avLst/>
          </a:prstGeom>
        </p:spPr>
      </p:pic>
      <p:sp>
        <p:nvSpPr>
          <p:cNvPr id="20" name="Text 15">
            <a:extLst>
              <a:ext uri="{FF2B5EF4-FFF2-40B4-BE49-F238E27FC236}">
                <a16:creationId xmlns:a16="http://schemas.microsoft.com/office/drawing/2014/main" id="{F25DA308-0A11-40DA-BF8A-87BA7346D1C0}"/>
              </a:ext>
            </a:extLst>
          </p:cNvPr>
          <p:cNvSpPr txBox="1"/>
          <p:nvPr/>
        </p:nvSpPr>
        <p:spPr>
          <a:xfrm>
            <a:off x="10710367" y="6327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hr-HR" sz="12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2315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sutra/assets/stripes.png">
            <a:extLst>
              <a:ext uri="{FF2B5EF4-FFF2-40B4-BE49-F238E27FC236}">
                <a16:creationId xmlns:a16="http://schemas.microsoft.com/office/drawing/2014/main" id="{71B92A1F-DDDF-4959-A627-B29C424EEC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9905695" y="4572000"/>
            <a:ext cx="2286000" cy="228600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2AD32E6C-F4B5-4E2E-98F7-F55FAEDA9900}"/>
              </a:ext>
            </a:extLst>
          </p:cNvPr>
          <p:cNvSpPr txBox="1"/>
          <p:nvPr/>
        </p:nvSpPr>
        <p:spPr>
          <a:xfrm>
            <a:off x="566928" y="123444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kern="0" spc="-120" dirty="0">
                <a:solidFill>
                  <a:srgbClr val="1737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073C9DC0-3C85-4B98-8258-15A3C99D9FB7}"/>
              </a:ext>
            </a:extLst>
          </p:cNvPr>
          <p:cNvSpPr/>
          <p:nvPr/>
        </p:nvSpPr>
        <p:spPr>
          <a:xfrm>
            <a:off x="566928" y="2212848"/>
            <a:ext cx="2377440" cy="0"/>
          </a:xfrm>
          <a:prstGeom prst="line">
            <a:avLst/>
          </a:prstGeom>
          <a:noFill/>
          <a:ln w="38100">
            <a:solidFill>
              <a:srgbClr val="C3D69B"/>
            </a:solidFill>
            <a:prstDash val="solid"/>
          </a:ln>
        </p:spPr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825FB5B-C00C-4F42-A9E2-9CBB4A005293}"/>
              </a:ext>
            </a:extLst>
          </p:cNvPr>
          <p:cNvSpPr txBox="1"/>
          <p:nvPr/>
        </p:nvSpPr>
        <p:spPr>
          <a:xfrm>
            <a:off x="566928" y="2377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9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and discussion</a:t>
            </a:r>
            <a:endParaRPr lang="en-US" sz="190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8971DB3E-648A-41D0-A4E7-D583B685654D}"/>
              </a:ext>
            </a:extLst>
          </p:cNvPr>
          <p:cNvSpPr/>
          <p:nvPr/>
        </p:nvSpPr>
        <p:spPr>
          <a:xfrm>
            <a:off x="566928" y="3017520"/>
            <a:ext cx="667512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25400">
            <a:solidFill>
              <a:srgbClr val="C3D69B"/>
            </a:solidFill>
            <a:prstDash val="solid"/>
          </a:ln>
        </p:spPr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9AE48BA-7712-49C4-9674-6CFB005CE9D7}"/>
              </a:ext>
            </a:extLst>
          </p:cNvPr>
          <p:cNvSpPr txBox="1"/>
          <p:nvPr/>
        </p:nvSpPr>
        <p:spPr>
          <a:xfrm>
            <a:off x="841248" y="32004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ACKNOWLEDGEMENTS</a:t>
            </a:r>
            <a:endParaRPr lang="en-US" sz="15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732E09CC-657F-4471-9D22-3F0D9B194C1A}"/>
              </a:ext>
            </a:extLst>
          </p:cNvPr>
          <p:cNvSpPr txBox="1"/>
          <p:nvPr/>
        </p:nvSpPr>
        <p:spPr>
          <a:xfrm>
            <a:off x="841248" y="3566160"/>
            <a:ext cx="6126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the funding statement here, dark blue, Calibri italic, 14–16 pt. If there is no acknowledgement, delete this frame.</a:t>
            </a:r>
            <a:endParaRPr lang="en-US" sz="14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F15961AF-7F55-482E-8F73-EDD886CD6A44}"/>
              </a:ext>
            </a:extLst>
          </p:cNvPr>
          <p:cNvSpPr txBox="1"/>
          <p:nvPr/>
        </p:nvSpPr>
        <p:spPr>
          <a:xfrm>
            <a:off x="7498080" y="3108960"/>
            <a:ext cx="4114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hr-HR" sz="1500" b="1" dirty="0">
                <a:solidFill>
                  <a:srgbClr val="17375E"/>
                </a:solidFill>
                <a:latin typeface="Calibri" pitchFamily="34" charset="0"/>
                <a:cs typeface="Calibri" pitchFamily="34" charset="-120"/>
              </a:rPr>
              <a:t>Corresponding/presenting author name</a:t>
            </a: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</a:t>
            </a: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i="1" dirty="0" err="1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corresponding.author</a:t>
            </a:r>
            <a:r>
              <a:rPr lang="en-US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r>
              <a:rPr lang="hr-HR" sz="1500" i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email.com</a:t>
            </a:r>
            <a:endParaRPr lang="en-US" sz="1500" dirty="0"/>
          </a:p>
        </p:txBody>
      </p:sp>
      <p:pic>
        <p:nvPicPr>
          <p:cNvPr id="12" name="Image 1" descr="/home/claude/sutra/assets/sutra-logo.png">
            <a:extLst>
              <a:ext uri="{FF2B5EF4-FFF2-40B4-BE49-F238E27FC236}">
                <a16:creationId xmlns:a16="http://schemas.microsoft.com/office/drawing/2014/main" id="{A9D077B4-45A5-4823-BF30-2B3366759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892040"/>
            <a:ext cx="2286000" cy="519379"/>
          </a:xfrm>
          <a:prstGeom prst="rect">
            <a:avLst/>
          </a:prstGeom>
        </p:spPr>
      </p:pic>
      <p:sp>
        <p:nvSpPr>
          <p:cNvPr id="13" name="Text 7">
            <a:extLst>
              <a:ext uri="{FF2B5EF4-FFF2-40B4-BE49-F238E27FC236}">
                <a16:creationId xmlns:a16="http://schemas.microsoft.com/office/drawing/2014/main" id="{534204EE-9DDE-4933-853D-45B4466788D4}"/>
              </a:ext>
            </a:extLst>
          </p:cNvPr>
          <p:cNvSpPr txBox="1"/>
          <p:nvPr/>
        </p:nvSpPr>
        <p:spPr>
          <a:xfrm>
            <a:off x="9448495" y="6309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sutra-conference.com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22751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6C71F97B-A967-4343-A986-95693131B2C4}"/>
              </a:ext>
            </a:extLst>
          </p:cNvPr>
          <p:cNvSpPr/>
          <p:nvPr/>
        </p:nvSpPr>
        <p:spPr>
          <a:xfrm>
            <a:off x="566928" y="292608"/>
            <a:ext cx="11057839" cy="548640"/>
          </a:xfrm>
          <a:prstGeom prst="roundRect">
            <a:avLst>
              <a:gd name="adj" fmla="val 16667"/>
            </a:avLst>
          </a:prstGeom>
          <a:solidFill>
            <a:srgbClr val="FBE5E5"/>
          </a:solidFill>
          <a:ln w="25400">
            <a:solidFill>
              <a:srgbClr val="C00000"/>
            </a:solidFill>
            <a:prstDash val="solid"/>
          </a:ln>
        </p:spPr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59DA772-2526-4654-A23E-51C46F9F28C3}"/>
              </a:ext>
            </a:extLst>
          </p:cNvPr>
          <p:cNvSpPr txBox="1"/>
          <p:nvPr/>
        </p:nvSpPr>
        <p:spPr>
          <a:xfrm>
            <a:off x="566928" y="292608"/>
            <a:ext cx="110578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THIS SLIDE BEFORE YOU PRESENT</a:t>
            </a:r>
            <a:endParaRPr lang="en-US" sz="180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034486F-631C-4F00-886E-9D491B8C1021}"/>
              </a:ext>
            </a:extLst>
          </p:cNvPr>
          <p:cNvSpPr txBox="1"/>
          <p:nvPr/>
        </p:nvSpPr>
        <p:spPr>
          <a:xfrm>
            <a:off x="566928" y="11430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TEMPLATE RULES</a:t>
            </a:r>
            <a:endParaRPr lang="en-US" sz="19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1857A7B-C798-4FBA-8004-E2CAFD17D829}"/>
              </a:ext>
            </a:extLst>
          </p:cNvPr>
          <p:cNvSpPr txBox="1"/>
          <p:nvPr/>
        </p:nvSpPr>
        <p:spPr>
          <a:xfrm>
            <a:off x="566928" y="1645920"/>
            <a:ext cx="53949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size is 16:9 widescreen. Submit in PPT/X and PDF.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Headings: Consolas, Bold, light blue.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text: Calibri, dark blue, 16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pt.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green is for rules, frames and accents only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is too light for body text.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Captions: Calibri italic, 12 pt. Every figure and table needs a numbered caption and a source.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modify the fixed elements: conference bar, SuTra logo, organiser and partner logos, footer.</a:t>
            </a:r>
            <a:endParaRPr lang="en-US" sz="1500" b="1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5FC9CB4-7A6F-4E80-A415-0A58873D90E8}"/>
              </a:ext>
            </a:extLst>
          </p:cNvPr>
          <p:cNvSpPr txBox="1"/>
          <p:nvPr/>
        </p:nvSpPr>
        <p:spPr>
          <a:xfrm>
            <a:off x="6327648" y="114300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99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DELIVERY</a:t>
            </a:r>
            <a:endParaRPr lang="en-US" sz="19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C5AD488D-1590-473C-8F12-600BF707316B}"/>
              </a:ext>
            </a:extLst>
          </p:cNvPr>
          <p:cNvSpPr txBox="1"/>
          <p:nvPr/>
        </p:nvSpPr>
        <p:spPr>
          <a:xfrm>
            <a:off x="6327648" y="1645920"/>
            <a:ext cx="53949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slots are 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minutes plus </a:t>
            </a:r>
            <a:r>
              <a:rPr lang="hr-HR" sz="150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of discussion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aim for 12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slides.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bullets to 5-8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slide at most.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 fonts when saving (File › Options › Save › Embed fonts), or bring the PDF </a:t>
            </a:r>
            <a:r>
              <a:rPr lang="hr-HR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in case</a:t>
            </a: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73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every line of grey explanatory text before you present.</a:t>
            </a:r>
            <a:endParaRPr lang="en-US" sz="15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DBCCD88-8BA0-492C-AB8D-9D3E245D9DD5}"/>
              </a:ext>
            </a:extLst>
          </p:cNvPr>
          <p:cNvSpPr txBox="1"/>
          <p:nvPr/>
        </p:nvSpPr>
        <p:spPr>
          <a:xfrm>
            <a:off x="566928" y="5669280"/>
            <a:ext cx="110578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any of the</a:t>
            </a:r>
            <a:r>
              <a:rPr lang="hr-HR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slides</a:t>
            </a:r>
            <a:r>
              <a:rPr lang="en-US" sz="1400" i="1" dirty="0">
                <a:solidFill>
                  <a:srgbClr val="808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often as you need.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00506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541</Words>
  <Application>Microsoft Office PowerPoint</Application>
  <PresentationFormat>Widescreen</PresentationFormat>
  <Paragraphs>97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Consolas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Marijana Marjanović</dc:creator>
  <cp:lastModifiedBy>RD</cp:lastModifiedBy>
  <cp:revision>2</cp:revision>
  <dcterms:created xsi:type="dcterms:W3CDTF">2026-09-15T07:44:55Z</dcterms:created>
  <dcterms:modified xsi:type="dcterms:W3CDTF">2026-09-17T14:21:39Z</dcterms:modified>
</cp:coreProperties>
</file>