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56" r:id="rId5"/>
  </p:sldIdLst>
  <p:sldSz cx="21234400" cy="302387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onsolas" panose="020B0609020204030204" pitchFamily="49" charset="0"/>
      <p:regular r:id="rId11"/>
      <p:bold r:id="rId12"/>
      <p:italic r:id="rId13"/>
      <p:boldItalic r:id="rId14"/>
    </p:embeddedFont>
    <p:embeddedFont>
      <p:font typeface="Montserrat" panose="00000500000000000000" pitchFamily="2" charset="-18"/>
      <p:regular r:id="rId15"/>
      <p:bold r:id="rId16"/>
      <p:italic r:id="rId17"/>
      <p:boldItalic r:id="rId18"/>
    </p:embeddedFont>
    <p:embeddedFont>
      <p:font typeface="Montserrat Medium" panose="00000600000000000000" pitchFamily="2" charset="-18"/>
      <p:regular r:id="rId19"/>
      <p: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94622" autoAdjust="0"/>
  </p:normalViewPr>
  <p:slideViewPr>
    <p:cSldViewPr>
      <p:cViewPr>
        <p:scale>
          <a:sx n="50" d="100"/>
          <a:sy n="50" d="100"/>
        </p:scale>
        <p:origin x="3270" y="-27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openxmlformats.org/officeDocument/2006/relationships/theme" Target="theme/theme1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940FB-3454-4025-A63C-79AE9FCA0C9C}" type="datetimeFigureOut">
              <a:rPr lang="hr-HR" smtClean="0"/>
              <a:t>31.8.2026.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4738" y="1143000"/>
            <a:ext cx="2168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4EBDE-EF2D-4CCD-B8FE-16922AABD91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92971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4EBDE-EF2D-4CCD-B8FE-16922AABD914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8461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-5400000">
            <a:off x="14063829" y="2184658"/>
            <a:ext cx="8496000" cy="4863960"/>
          </a:xfrm>
          <a:custGeom>
            <a:avLst/>
            <a:gdLst/>
            <a:ahLst/>
            <a:cxnLst/>
            <a:rect l="l" t="t" r="r" b="b"/>
            <a:pathLst>
              <a:path w="8496000" h="4863960">
                <a:moveTo>
                  <a:pt x="0" y="0"/>
                </a:moveTo>
                <a:lnTo>
                  <a:pt x="8496000" y="0"/>
                </a:lnTo>
                <a:lnTo>
                  <a:pt x="8496000" y="4863960"/>
                </a:lnTo>
                <a:lnTo>
                  <a:pt x="0" y="4863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2683DF7-C5E6-45C1-8ED1-0C5C57ACFE26}"/>
              </a:ext>
            </a:extLst>
          </p:cNvPr>
          <p:cNvSpPr/>
          <p:nvPr/>
        </p:nvSpPr>
        <p:spPr>
          <a:xfrm>
            <a:off x="310202" y="302407"/>
            <a:ext cx="20613996" cy="874961"/>
          </a:xfrm>
          <a:prstGeom prst="roundRect">
            <a:avLst>
              <a:gd name="adj" fmla="val 26548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52" name="TextBox 34">
            <a:extLst>
              <a:ext uri="{FF2B5EF4-FFF2-40B4-BE49-F238E27FC236}">
                <a16:creationId xmlns:a16="http://schemas.microsoft.com/office/drawing/2014/main" id="{8D0EC26B-D3FB-43FE-BFD5-F75B28299129}"/>
              </a:ext>
            </a:extLst>
          </p:cNvPr>
          <p:cNvSpPr txBox="1"/>
          <p:nvPr/>
        </p:nvSpPr>
        <p:spPr>
          <a:xfrm>
            <a:off x="755997" y="446566"/>
            <a:ext cx="19919964" cy="5251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2800" b="1" spc="-124" dirty="0">
                <a:solidFill>
                  <a:srgbClr val="FFFFFF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3r</a:t>
            </a:r>
            <a:r>
              <a:rPr lang="en-US" sz="2800" b="1" spc="-124" dirty="0">
                <a:solidFill>
                  <a:srgbClr val="FFFFFF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d International Conference on Sustainable Transport</a:t>
            </a:r>
            <a:r>
              <a:rPr lang="hr-HR" sz="2800" b="1" spc="-124" dirty="0">
                <a:solidFill>
                  <a:srgbClr val="FFFFFF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 </a:t>
            </a:r>
            <a:r>
              <a:rPr lang="hr-HR" sz="2800" b="1" spc="-124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│ Hotel Admiral, Opatija, Croatia │ </a:t>
            </a:r>
            <a:r>
              <a:rPr lang="hr-HR" sz="2800" b="1" spc="-124" dirty="0">
                <a:solidFill>
                  <a:schemeClr val="bg1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4 - 6 November 2026</a:t>
            </a:r>
            <a:endParaRPr lang="en-US" sz="2800" b="1" spc="-124" dirty="0">
              <a:solidFill>
                <a:schemeClr val="bg1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49C991B-9A82-41CD-9D55-2041C938D08E}"/>
              </a:ext>
            </a:extLst>
          </p:cNvPr>
          <p:cNvSpPr/>
          <p:nvPr/>
        </p:nvSpPr>
        <p:spPr>
          <a:xfrm>
            <a:off x="14545485" y="1422307"/>
            <a:ext cx="6369998" cy="1705644"/>
          </a:xfrm>
          <a:prstGeom prst="roundRect">
            <a:avLst>
              <a:gd name="adj" fmla="val 1385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54" name="TextBox 34">
            <a:extLst>
              <a:ext uri="{FF2B5EF4-FFF2-40B4-BE49-F238E27FC236}">
                <a16:creationId xmlns:a16="http://schemas.microsoft.com/office/drawing/2014/main" id="{B0C9729A-F221-4FBC-8CE0-8F81850271EF}"/>
              </a:ext>
            </a:extLst>
          </p:cNvPr>
          <p:cNvSpPr txBox="1"/>
          <p:nvPr/>
        </p:nvSpPr>
        <p:spPr>
          <a:xfrm>
            <a:off x="626596" y="2144319"/>
            <a:ext cx="13447819" cy="2859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7200" b="1" spc="-124" dirty="0">
                <a:solidFill>
                  <a:srgbClr val="7030A0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Project Acronym</a:t>
            </a:r>
          </a:p>
          <a:p>
            <a:pPr>
              <a:lnSpc>
                <a:spcPts val="4465"/>
              </a:lnSpc>
            </a:pPr>
            <a:r>
              <a:rPr lang="en-US" sz="4400" spc="-124" dirty="0">
                <a:solidFill>
                  <a:schemeClr val="tx2">
                    <a:lumMod val="75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Full official project title</a:t>
            </a:r>
          </a:p>
          <a:p>
            <a:pPr>
              <a:lnSpc>
                <a:spcPts val="4465"/>
              </a:lnSpc>
            </a:pPr>
            <a:r>
              <a:rPr lang="en-US" sz="3200" b="1" spc="-124" dirty="0">
                <a:solidFill>
                  <a:srgbClr val="002060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Author/s’ names</a:t>
            </a:r>
          </a:p>
          <a:p>
            <a:pPr>
              <a:lnSpc>
                <a:spcPts val="4465"/>
              </a:lnSpc>
            </a:pPr>
            <a:r>
              <a:rPr lang="en-US" sz="3200" spc="-124" dirty="0">
                <a:solidFill>
                  <a:schemeClr val="tx2">
                    <a:lumMod val="75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Affiliation/s</a:t>
            </a:r>
          </a:p>
          <a:p>
            <a:pPr>
              <a:lnSpc>
                <a:spcPts val="4465"/>
              </a:lnSpc>
            </a:pPr>
            <a:r>
              <a:rPr lang="en-US" sz="3200" i="1" spc="-124" dirty="0">
                <a:solidFill>
                  <a:schemeClr val="tx2">
                    <a:lumMod val="75000"/>
                  </a:schemeClr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Correspondence (e-mail)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0DADACF-00FA-49CC-B557-BAFEDD333980}"/>
              </a:ext>
            </a:extLst>
          </p:cNvPr>
          <p:cNvSpPr/>
          <p:nvPr/>
        </p:nvSpPr>
        <p:spPr>
          <a:xfrm>
            <a:off x="15003726" y="3298356"/>
            <a:ext cx="2383092" cy="2121033"/>
          </a:xfrm>
          <a:prstGeom prst="roundRect">
            <a:avLst>
              <a:gd name="adj" fmla="val 11311"/>
            </a:avLst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Your logo/s</a:t>
            </a:r>
          </a:p>
          <a:p>
            <a:pPr algn="ctr"/>
            <a:r>
              <a:rPr lang="hr-HR" sz="24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here (preferably PNG transparent)</a:t>
            </a:r>
            <a:endParaRPr lang="en-US" sz="2400" spc="-117" dirty="0">
              <a:solidFill>
                <a:schemeClr val="accent1">
                  <a:lumMod val="50000"/>
                </a:schemeClr>
              </a:solidFill>
              <a:latin typeface="Consolas" panose="020B0609020204030204" pitchFamily="49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03E5C2D7-AA68-481C-A4BD-0DCF4B11141F}"/>
              </a:ext>
            </a:extLst>
          </p:cNvPr>
          <p:cNvSpPr/>
          <p:nvPr/>
        </p:nvSpPr>
        <p:spPr>
          <a:xfrm>
            <a:off x="310202" y="1372360"/>
            <a:ext cx="13959888" cy="4000999"/>
          </a:xfrm>
          <a:prstGeom prst="roundRect">
            <a:avLst>
              <a:gd name="adj" fmla="val 4897"/>
            </a:avLst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60D5424-7732-4EA6-A237-733D68C399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6172" y="1658723"/>
            <a:ext cx="5548624" cy="1260000"/>
          </a:xfrm>
          <a:prstGeom prst="rect">
            <a:avLst/>
          </a:prstGeom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5CA392A-45E6-4273-81DA-2BF02B12D0AA}"/>
              </a:ext>
            </a:extLst>
          </p:cNvPr>
          <p:cNvSpPr/>
          <p:nvPr/>
        </p:nvSpPr>
        <p:spPr>
          <a:xfrm>
            <a:off x="18120454" y="3298356"/>
            <a:ext cx="2383092" cy="2121033"/>
          </a:xfrm>
          <a:prstGeom prst="roundRect">
            <a:avLst>
              <a:gd name="adj" fmla="val 11311"/>
            </a:avLst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Your logo/s</a:t>
            </a:r>
          </a:p>
          <a:p>
            <a:pPr algn="ctr"/>
            <a:r>
              <a:rPr lang="hr-HR" sz="24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here (preferably PNG transparent)</a:t>
            </a:r>
            <a:endParaRPr lang="en-US" sz="2400" spc="-117" dirty="0">
              <a:solidFill>
                <a:schemeClr val="accent1">
                  <a:lumMod val="50000"/>
                </a:schemeClr>
              </a:solidFill>
              <a:latin typeface="Consolas" panose="020B0609020204030204" pitchFamily="49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44FB912-F53D-4F3A-B88D-DD399541FEEC}"/>
              </a:ext>
            </a:extLst>
          </p:cNvPr>
          <p:cNvSpPr/>
          <p:nvPr/>
        </p:nvSpPr>
        <p:spPr>
          <a:xfrm>
            <a:off x="310202" y="6536824"/>
            <a:ext cx="20383577" cy="5543422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0" name="TextBox 34">
            <a:extLst>
              <a:ext uri="{FF2B5EF4-FFF2-40B4-BE49-F238E27FC236}">
                <a16:creationId xmlns:a16="http://schemas.microsoft.com/office/drawing/2014/main" id="{89166641-C3DA-45C8-9B00-A9372B62584D}"/>
              </a:ext>
            </a:extLst>
          </p:cNvPr>
          <p:cNvSpPr txBox="1"/>
          <p:nvPr/>
        </p:nvSpPr>
        <p:spPr>
          <a:xfrm>
            <a:off x="626596" y="6694419"/>
            <a:ext cx="13770768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7030A0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GUIDELINES</a:t>
            </a:r>
            <a:endParaRPr lang="en-US" sz="4000" b="1" spc="-124" dirty="0">
              <a:solidFill>
                <a:srgbClr val="7030A0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1" name="TextBox 34">
            <a:extLst>
              <a:ext uri="{FF2B5EF4-FFF2-40B4-BE49-F238E27FC236}">
                <a16:creationId xmlns:a16="http://schemas.microsoft.com/office/drawing/2014/main" id="{90EB96C5-E134-444C-AD6A-A6A89FF62EAE}"/>
              </a:ext>
            </a:extLst>
          </p:cNvPr>
          <p:cNvSpPr txBox="1"/>
          <p:nvPr/>
        </p:nvSpPr>
        <p:spPr>
          <a:xfrm>
            <a:off x="540621" y="7267620"/>
            <a:ext cx="19896043" cy="4567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65"/>
              </a:lnSpc>
            </a:pP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You are required to fit the contents of your contribution </a:t>
            </a:r>
            <a:r>
              <a:rPr lang="en-US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in the proposed (green) frame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lace the above elements (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acronym,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title, authors, logo etc.) as specified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Please consider the clarity and conciseness of your presentation. The poster has to be submitted in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both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PPT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/X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and PDF formats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  <a:endParaRPr lang="en-US" sz="2800" spc="-124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Montserrat Medium"/>
              <a:cs typeface="Calibri" panose="020F0502020204030204" pitchFamily="34" charset="0"/>
              <a:sym typeface="Montserrat Medium"/>
            </a:endParaRPr>
          </a:p>
          <a:p>
            <a:pPr algn="just">
              <a:lnSpc>
                <a:spcPts val="4465"/>
              </a:lnSpc>
            </a:pP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Stick to the font type for text (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Calibri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Normal, 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dark blue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24/28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pts), and headings (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Consolas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Bold, 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purple or light blue or mixed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4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0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pts), respectively. </a:t>
            </a:r>
            <a:b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</a:br>
            <a:r>
              <a:rPr lang="en-US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If necessary, adopt the font size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and text boxes, but make sure </a:t>
            </a:r>
            <a:r>
              <a:rPr lang="hr-HR" sz="2800" b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it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b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is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b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readable</a:t>
            </a:r>
            <a:r>
              <a:rPr lang="hr-HR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</a:t>
            </a:r>
          </a:p>
          <a:p>
            <a:pPr algn="just">
              <a:lnSpc>
                <a:spcPts val="4465"/>
              </a:lnSpc>
            </a:pP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The text must be justified.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Provide with section headings as it suits you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Suggestions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can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be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found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below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Adjust/modify/add frames as needed.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Graphical and/or tabular presentations must contain captions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(see example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below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)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and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sources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,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if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</a:t>
            </a:r>
            <a:r>
              <a:rPr lang="hr-HR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applicable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</a:p>
          <a:p>
            <a:pPr algn="just">
              <a:lnSpc>
                <a:spcPts val="4465"/>
              </a:lnSpc>
            </a:pP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Once adopted, remove all the explanatory text</a:t>
            </a:r>
            <a:r>
              <a:rPr lang="hr-HR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Please </a:t>
            </a:r>
            <a:r>
              <a:rPr lang="en-US" sz="28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do not modify 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the fixed template elements, including the header, footer, conference logo, and </a:t>
            </a:r>
            <a:r>
              <a:rPr lang="en-US" sz="2800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organiser</a:t>
            </a:r>
            <a:r>
              <a:rPr lang="en-US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and partner logos.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6F259C57-3201-4697-8944-615042A53BB8}"/>
              </a:ext>
            </a:extLst>
          </p:cNvPr>
          <p:cNvSpPr/>
          <p:nvPr/>
        </p:nvSpPr>
        <p:spPr>
          <a:xfrm>
            <a:off x="311539" y="12368384"/>
            <a:ext cx="10953789" cy="3876943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3" name="TextBox 34">
            <a:extLst>
              <a:ext uri="{FF2B5EF4-FFF2-40B4-BE49-F238E27FC236}">
                <a16:creationId xmlns:a16="http://schemas.microsoft.com/office/drawing/2014/main" id="{DA776072-3C21-423D-962D-7442CADEF0F4}"/>
              </a:ext>
            </a:extLst>
          </p:cNvPr>
          <p:cNvSpPr txBox="1"/>
          <p:nvPr/>
        </p:nvSpPr>
        <p:spPr>
          <a:xfrm>
            <a:off x="499322" y="12544640"/>
            <a:ext cx="13770768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00B0F0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BACKGROUND</a:t>
            </a:r>
            <a:endParaRPr lang="en-US" sz="4400" b="1" spc="-124" dirty="0">
              <a:solidFill>
                <a:srgbClr val="00B0F0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3AB0967-DBF7-46DB-9E93-F765682979F9}"/>
              </a:ext>
            </a:extLst>
          </p:cNvPr>
          <p:cNvSpPr/>
          <p:nvPr/>
        </p:nvSpPr>
        <p:spPr>
          <a:xfrm>
            <a:off x="11696256" y="12368384"/>
            <a:ext cx="8997523" cy="8831986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5" name="TextBox 34">
            <a:extLst>
              <a:ext uri="{FF2B5EF4-FFF2-40B4-BE49-F238E27FC236}">
                <a16:creationId xmlns:a16="http://schemas.microsoft.com/office/drawing/2014/main" id="{DAE866D0-0713-4943-8A42-74C0AFD39420}"/>
              </a:ext>
            </a:extLst>
          </p:cNvPr>
          <p:cNvSpPr txBox="1"/>
          <p:nvPr/>
        </p:nvSpPr>
        <p:spPr>
          <a:xfrm>
            <a:off x="12065000" y="12530195"/>
            <a:ext cx="13770768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00B0F0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OBJECTIVES</a:t>
            </a:r>
            <a:endParaRPr lang="en-US" sz="4400" b="1" spc="-124" dirty="0">
              <a:solidFill>
                <a:srgbClr val="00B0F0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305A2C3-CBEE-4D54-8430-D38F6593E821}"/>
              </a:ext>
            </a:extLst>
          </p:cNvPr>
          <p:cNvSpPr/>
          <p:nvPr/>
        </p:nvSpPr>
        <p:spPr>
          <a:xfrm>
            <a:off x="335602" y="16445864"/>
            <a:ext cx="10953789" cy="4754505"/>
          </a:xfrm>
          <a:prstGeom prst="roundRect">
            <a:avLst>
              <a:gd name="adj" fmla="val 4469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7" name="TextBox 34">
            <a:extLst>
              <a:ext uri="{FF2B5EF4-FFF2-40B4-BE49-F238E27FC236}">
                <a16:creationId xmlns:a16="http://schemas.microsoft.com/office/drawing/2014/main" id="{4F969DA4-E439-45CE-8F36-193CAD43147F}"/>
              </a:ext>
            </a:extLst>
          </p:cNvPr>
          <p:cNvSpPr txBox="1"/>
          <p:nvPr/>
        </p:nvSpPr>
        <p:spPr>
          <a:xfrm>
            <a:off x="540621" y="16693742"/>
            <a:ext cx="13770768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7030A0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METHODOLOGY &amp; WORK PLAN</a:t>
            </a:r>
          </a:p>
        </p:txBody>
      </p:sp>
      <p:sp>
        <p:nvSpPr>
          <p:cNvPr id="71" name="Freeform 7">
            <a:extLst>
              <a:ext uri="{FF2B5EF4-FFF2-40B4-BE49-F238E27FC236}">
                <a16:creationId xmlns:a16="http://schemas.microsoft.com/office/drawing/2014/main" id="{209722D7-4ACA-4BEF-A008-ACE591970A45}"/>
              </a:ext>
            </a:extLst>
          </p:cNvPr>
          <p:cNvSpPr>
            <a:spLocks/>
          </p:cNvSpPr>
          <p:nvPr/>
        </p:nvSpPr>
        <p:spPr>
          <a:xfrm>
            <a:off x="16090870" y="26765082"/>
            <a:ext cx="5143530" cy="3629789"/>
          </a:xfrm>
          <a:custGeom>
            <a:avLst/>
            <a:gdLst/>
            <a:ahLst/>
            <a:cxnLst/>
            <a:rect l="l" t="t" r="r" b="b"/>
            <a:pathLst>
              <a:path w="1872604" h="1872604">
                <a:moveTo>
                  <a:pt x="0" y="0"/>
                </a:moveTo>
                <a:lnTo>
                  <a:pt x="1872604" y="0"/>
                </a:lnTo>
                <a:lnTo>
                  <a:pt x="1872604" y="1872604"/>
                </a:lnTo>
                <a:lnTo>
                  <a:pt x="0" y="18726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6B48E4CE-42BF-4E44-83FA-9A9163BB49FA}"/>
              </a:ext>
            </a:extLst>
          </p:cNvPr>
          <p:cNvSpPr/>
          <p:nvPr/>
        </p:nvSpPr>
        <p:spPr>
          <a:xfrm>
            <a:off x="310202" y="21441738"/>
            <a:ext cx="20383577" cy="3850169"/>
          </a:xfrm>
          <a:prstGeom prst="roundRect">
            <a:avLst>
              <a:gd name="adj" fmla="val 739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9" name="TextBox 34">
            <a:extLst>
              <a:ext uri="{FF2B5EF4-FFF2-40B4-BE49-F238E27FC236}">
                <a16:creationId xmlns:a16="http://schemas.microsoft.com/office/drawing/2014/main" id="{BD54C9AD-E38C-4651-B05C-D159BE0CC9A9}"/>
              </a:ext>
            </a:extLst>
          </p:cNvPr>
          <p:cNvSpPr txBox="1"/>
          <p:nvPr/>
        </p:nvSpPr>
        <p:spPr>
          <a:xfrm>
            <a:off x="540621" y="21680910"/>
            <a:ext cx="13770768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7030A0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RESULTS &amp; OUTPUTS TO DATE</a:t>
            </a:r>
          </a:p>
        </p:txBody>
      </p:sp>
      <p:sp>
        <p:nvSpPr>
          <p:cNvPr id="73" name="TextBox 34">
            <a:extLst>
              <a:ext uri="{FF2B5EF4-FFF2-40B4-BE49-F238E27FC236}">
                <a16:creationId xmlns:a16="http://schemas.microsoft.com/office/drawing/2014/main" id="{CF69C5CD-4761-48BC-B0A3-3B38D82B422C}"/>
              </a:ext>
            </a:extLst>
          </p:cNvPr>
          <p:cNvSpPr txBox="1"/>
          <p:nvPr/>
        </p:nvSpPr>
        <p:spPr>
          <a:xfrm>
            <a:off x="17833816" y="29530217"/>
            <a:ext cx="3388566" cy="533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65"/>
              </a:lnSpc>
            </a:pPr>
            <a:r>
              <a:rPr lang="en-GB" sz="28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sutra-conference.com</a:t>
            </a:r>
            <a:endParaRPr lang="en-US" sz="2800" spc="-124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Montserrat Medium"/>
              <a:cs typeface="Calibri" panose="020F0502020204030204" pitchFamily="34" charset="0"/>
              <a:sym typeface="Montserrat Medium"/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6FB5E277-0B1D-4EC9-9885-D41E1FA8935E}"/>
              </a:ext>
            </a:extLst>
          </p:cNvPr>
          <p:cNvSpPr/>
          <p:nvPr/>
        </p:nvSpPr>
        <p:spPr>
          <a:xfrm>
            <a:off x="574042" y="28230217"/>
            <a:ext cx="3810311" cy="1421863"/>
          </a:xfrm>
          <a:prstGeom prst="roundRect">
            <a:avLst>
              <a:gd name="adj" fmla="val 15851"/>
            </a:avLst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54BCB73F-AEC6-4D75-8790-EEE72B415A0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39"/>
          <a:stretch/>
        </p:blipFill>
        <p:spPr>
          <a:xfrm>
            <a:off x="938354" y="28280795"/>
            <a:ext cx="3081686" cy="1320705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B878CE75-ABF3-4989-A1A6-B9C3460E0A17}"/>
              </a:ext>
            </a:extLst>
          </p:cNvPr>
          <p:cNvSpPr/>
          <p:nvPr/>
        </p:nvSpPr>
        <p:spPr>
          <a:xfrm>
            <a:off x="938354" y="29666406"/>
            <a:ext cx="3081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pfri.uniri.hr      |        </a:t>
            </a:r>
            <a:r>
              <a:rPr lang="en-GB" sz="20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unin.hr</a:t>
            </a:r>
            <a:r>
              <a:rPr lang="hr-HR" sz="20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hr-HR" sz="20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EA53B319-2C90-4003-8510-F96CF30969A8}"/>
              </a:ext>
            </a:extLst>
          </p:cNvPr>
          <p:cNvSpPr/>
          <p:nvPr/>
        </p:nvSpPr>
        <p:spPr>
          <a:xfrm>
            <a:off x="10164083" y="27992134"/>
            <a:ext cx="7608221" cy="1800000"/>
          </a:xfrm>
          <a:prstGeom prst="roundRect">
            <a:avLst>
              <a:gd name="adj" fmla="val 1285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6" name="TextBox 34">
            <a:extLst>
              <a:ext uri="{FF2B5EF4-FFF2-40B4-BE49-F238E27FC236}">
                <a16:creationId xmlns:a16="http://schemas.microsoft.com/office/drawing/2014/main" id="{716C9178-3704-4C29-8ECC-2F1E3B7FC817}"/>
              </a:ext>
            </a:extLst>
          </p:cNvPr>
          <p:cNvSpPr txBox="1"/>
          <p:nvPr/>
        </p:nvSpPr>
        <p:spPr>
          <a:xfrm>
            <a:off x="10491659" y="28057251"/>
            <a:ext cx="6884520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7030A0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ACKNOWLEDGEMENTS</a:t>
            </a:r>
            <a:endParaRPr lang="en-US" sz="4000" b="1" spc="-124" dirty="0">
              <a:solidFill>
                <a:srgbClr val="7030A0"/>
              </a:solidFill>
              <a:latin typeface="Consolas" panose="020B0609020204030204" pitchFamily="49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" name="TextBox 34">
            <a:extLst>
              <a:ext uri="{FF2B5EF4-FFF2-40B4-BE49-F238E27FC236}">
                <a16:creationId xmlns:a16="http://schemas.microsoft.com/office/drawing/2014/main" id="{F7A74234-7316-4565-A764-0DF742DC275B}"/>
              </a:ext>
            </a:extLst>
          </p:cNvPr>
          <p:cNvSpPr txBox="1"/>
          <p:nvPr/>
        </p:nvSpPr>
        <p:spPr>
          <a:xfrm>
            <a:off x="10419134" y="28716661"/>
            <a:ext cx="726552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You can place your acknowledgement here, </a:t>
            </a:r>
            <a:r>
              <a:rPr lang="hr-HR" sz="2400" i="1" spc="-124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dark</a:t>
            </a:r>
            <a:r>
              <a:rPr lang="hr-HR" sz="24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 blue, Calibri italic, size 24/28 pt. </a:t>
            </a:r>
            <a:endParaRPr lang="en-US" sz="2400" i="1" spc="-124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Montserrat Medium"/>
              <a:cs typeface="Calibri" panose="020F0502020204030204" pitchFamily="34" charset="0"/>
              <a:sym typeface="Montserrat Medium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7B3D4A71-74B4-4055-AA89-7C01D52E730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7" b="14440"/>
          <a:stretch/>
        </p:blipFill>
        <p:spPr>
          <a:xfrm>
            <a:off x="12565874" y="14719624"/>
            <a:ext cx="7013764" cy="5459963"/>
          </a:xfrm>
          <a:prstGeom prst="rect">
            <a:avLst/>
          </a:prstGeom>
        </p:spPr>
      </p:pic>
      <p:sp>
        <p:nvSpPr>
          <p:cNvPr id="80" name="TextBox 34">
            <a:extLst>
              <a:ext uri="{FF2B5EF4-FFF2-40B4-BE49-F238E27FC236}">
                <a16:creationId xmlns:a16="http://schemas.microsoft.com/office/drawing/2014/main" id="{287BBEF5-C99C-420E-BD3B-FC79F0358EDB}"/>
              </a:ext>
            </a:extLst>
          </p:cNvPr>
          <p:cNvSpPr txBox="1"/>
          <p:nvPr/>
        </p:nvSpPr>
        <p:spPr>
          <a:xfrm>
            <a:off x="13556461" y="19994883"/>
            <a:ext cx="7576339" cy="504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2000" b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Figure 1</a:t>
            </a:r>
            <a:r>
              <a:rPr lang="hr-HR" sz="2000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 The caption is 20 pt , Calibri</a:t>
            </a:r>
            <a:r>
              <a:rPr lang="hr-HR" sz="2000" i="1" spc="-124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Montserrat Medium"/>
                <a:cs typeface="Calibri" panose="020F0502020204030204" pitchFamily="34" charset="0"/>
                <a:sym typeface="Montserrat Medium"/>
              </a:rPr>
              <a:t>.</a:t>
            </a:r>
            <a:endParaRPr lang="en-US" sz="2000" i="1" spc="-124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Montserrat Medium"/>
              <a:cs typeface="Calibri" panose="020F0502020204030204" pitchFamily="34" charset="0"/>
              <a:sym typeface="Montserrat Medium"/>
            </a:endParaRP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E834A663-D792-477A-802E-78B1B7EC52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" t="30575" r="107" b="41426"/>
          <a:stretch/>
        </p:blipFill>
        <p:spPr>
          <a:xfrm>
            <a:off x="613032" y="22674736"/>
            <a:ext cx="6781022" cy="2373324"/>
          </a:xfrm>
          <a:prstGeom prst="rect">
            <a:avLst/>
          </a:prstGeom>
        </p:spPr>
      </p:pic>
      <p:sp>
        <p:nvSpPr>
          <p:cNvPr id="83" name="TextBox 34">
            <a:extLst>
              <a:ext uri="{FF2B5EF4-FFF2-40B4-BE49-F238E27FC236}">
                <a16:creationId xmlns:a16="http://schemas.microsoft.com/office/drawing/2014/main" id="{0BF8C52B-94C2-4AB0-978A-F12EE3876EF6}"/>
              </a:ext>
            </a:extLst>
          </p:cNvPr>
          <p:cNvSpPr txBox="1"/>
          <p:nvPr/>
        </p:nvSpPr>
        <p:spPr>
          <a:xfrm>
            <a:off x="626596" y="22129750"/>
            <a:ext cx="10023138" cy="504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2000" b="1" spc="-124" dirty="0">
                <a:solidFill>
                  <a:schemeClr val="tx2">
                    <a:lumMod val="75000"/>
                  </a:schemeClr>
                </a:solidFill>
                <a:ea typeface="Montserrat Medium"/>
                <a:cs typeface="Montserrat Medium"/>
                <a:sym typeface="Montserrat Medium"/>
              </a:rPr>
              <a:t>Table 1</a:t>
            </a:r>
            <a:r>
              <a:rPr lang="hr-HR" sz="2000" spc="-124" dirty="0">
                <a:solidFill>
                  <a:schemeClr val="tx2">
                    <a:lumMod val="75000"/>
                  </a:schemeClr>
                </a:solidFill>
                <a:ea typeface="Montserrat Medium"/>
                <a:cs typeface="Montserrat Medium"/>
                <a:sym typeface="Montserrat Medium"/>
              </a:rPr>
              <a:t>. The caption is 20 pt , Calibri</a:t>
            </a:r>
            <a:r>
              <a:rPr lang="hr-HR" sz="2000" i="1" spc="-124" dirty="0">
                <a:solidFill>
                  <a:schemeClr val="tx2">
                    <a:lumMod val="75000"/>
                  </a:schemeClr>
                </a:solidFill>
                <a:ea typeface="Montserrat Medium"/>
                <a:cs typeface="Montserrat Medium"/>
                <a:sym typeface="Montserrat Medium"/>
              </a:rPr>
              <a:t>.</a:t>
            </a:r>
            <a:endParaRPr lang="en-US" sz="2000" i="1" spc="-124" dirty="0">
              <a:solidFill>
                <a:schemeClr val="tx2">
                  <a:lumMod val="75000"/>
                </a:schemeClr>
              </a:solidFill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C192150-D131-48CC-97F7-4D4C7767DB1C}"/>
              </a:ext>
            </a:extLst>
          </p:cNvPr>
          <p:cNvSpPr/>
          <p:nvPr/>
        </p:nvSpPr>
        <p:spPr>
          <a:xfrm>
            <a:off x="6508597" y="28597344"/>
            <a:ext cx="2843247" cy="1054736"/>
          </a:xfrm>
          <a:prstGeom prst="roundRect">
            <a:avLst>
              <a:gd name="adj" fmla="val 15851"/>
            </a:avLst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92521F-6DC4-4734-9FDD-FA48D6629F3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-3065" b="-1199"/>
          <a:stretch/>
        </p:blipFill>
        <p:spPr>
          <a:xfrm>
            <a:off x="6720267" y="28766475"/>
            <a:ext cx="2562226" cy="73257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68BFBAF-73F5-44A4-8E35-CB2EC6C6423B}"/>
              </a:ext>
            </a:extLst>
          </p:cNvPr>
          <p:cNvGrpSpPr/>
          <p:nvPr/>
        </p:nvGrpSpPr>
        <p:grpSpPr>
          <a:xfrm>
            <a:off x="4577710" y="28222164"/>
            <a:ext cx="1585924" cy="1844352"/>
            <a:chOff x="3673684" y="28359232"/>
            <a:chExt cx="1585924" cy="1844352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B5FA70A3-47FE-4A3C-85A7-A7267A62FF07}"/>
                </a:ext>
              </a:extLst>
            </p:cNvPr>
            <p:cNvSpPr/>
            <p:nvPr/>
          </p:nvSpPr>
          <p:spPr>
            <a:xfrm>
              <a:off x="3673684" y="28359232"/>
              <a:ext cx="1585924" cy="1421863"/>
            </a:xfrm>
            <a:prstGeom prst="roundRect">
              <a:avLst>
                <a:gd name="adj" fmla="val 15851"/>
              </a:avLst>
            </a:prstGeom>
            <a:solidFill>
              <a:srgbClr val="00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EF4CC9D-313E-4A24-AEC3-E9B602F772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68537"/>
            <a:stretch/>
          </p:blipFill>
          <p:spPr>
            <a:xfrm>
              <a:off x="3816748" y="28542795"/>
              <a:ext cx="1116500" cy="1054736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E667420-1A71-44C1-92CA-EDB722F806C0}"/>
                </a:ext>
              </a:extLst>
            </p:cNvPr>
            <p:cNvSpPr/>
            <p:nvPr/>
          </p:nvSpPr>
          <p:spPr>
            <a:xfrm>
              <a:off x="3768794" y="29803474"/>
              <a:ext cx="139570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hr-HR" sz="2000" kern="1800" dirty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fpz.unizg.hr</a:t>
              </a:r>
              <a:endParaRPr lang="hr-HR" sz="2000" kern="10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5B60A15D-F54A-4253-A014-BDD76E2AC886}"/>
              </a:ext>
            </a:extLst>
          </p:cNvPr>
          <p:cNvSpPr/>
          <p:nvPr/>
        </p:nvSpPr>
        <p:spPr>
          <a:xfrm>
            <a:off x="496876" y="27778962"/>
            <a:ext cx="1585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kern="18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Organisers</a:t>
            </a:r>
            <a:r>
              <a:rPr lang="hr-HR" sz="24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hr-HR" sz="2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D09BEF3-EE1B-4FAB-87DD-EF52E9B87D8F}"/>
              </a:ext>
            </a:extLst>
          </p:cNvPr>
          <p:cNvSpPr/>
          <p:nvPr/>
        </p:nvSpPr>
        <p:spPr>
          <a:xfrm>
            <a:off x="3606800" y="27768550"/>
            <a:ext cx="3081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Partners:</a:t>
            </a:r>
            <a:endParaRPr lang="hr-HR" sz="2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98C8442-C679-4012-8C8F-907D370E9727}"/>
              </a:ext>
            </a:extLst>
          </p:cNvPr>
          <p:cNvSpPr/>
          <p:nvPr/>
        </p:nvSpPr>
        <p:spPr>
          <a:xfrm>
            <a:off x="6240114" y="28148929"/>
            <a:ext cx="3081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kern="18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Technical</a:t>
            </a:r>
            <a:r>
              <a:rPr lang="hr-HR" sz="24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hr-HR" sz="2400" kern="18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Organisers</a:t>
            </a:r>
            <a:r>
              <a:rPr lang="hr-HR" sz="24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hr-HR" sz="2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7AD3A3-E5B0-4A8F-AE10-70D711CD5EB0}"/>
              </a:ext>
            </a:extLst>
          </p:cNvPr>
          <p:cNvSpPr/>
          <p:nvPr/>
        </p:nvSpPr>
        <p:spPr>
          <a:xfrm>
            <a:off x="6910806" y="29673550"/>
            <a:ext cx="2038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000" kern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vivid-original.com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B1D52CB-FFC7-4765-A250-85E9591237EB}"/>
              </a:ext>
            </a:extLst>
          </p:cNvPr>
          <p:cNvSpPr/>
          <p:nvPr/>
        </p:nvSpPr>
        <p:spPr>
          <a:xfrm>
            <a:off x="18117287" y="28096348"/>
            <a:ext cx="2253513" cy="1422000"/>
          </a:xfrm>
          <a:prstGeom prst="roundRect">
            <a:avLst>
              <a:gd name="adj" fmla="val 11311"/>
            </a:avLst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Project logo</a:t>
            </a:r>
          </a:p>
          <a:p>
            <a:pPr algn="ctr"/>
            <a:r>
              <a:rPr lang="hr-HR" sz="2000" spc="-117" dirty="0">
                <a:solidFill>
                  <a:schemeClr val="accent1">
                    <a:lumMod val="50000"/>
                  </a:schemeClr>
                </a:solidFill>
                <a:latin typeface="Consolas" panose="020B0609020204030204" pitchFamily="49" charset="0"/>
                <a:ea typeface="Montserrat"/>
                <a:cs typeface="Montserrat"/>
                <a:sym typeface="Montserrat"/>
              </a:rPr>
              <a:t>here (preferably PNG transparent)</a:t>
            </a:r>
            <a:endParaRPr lang="en-US" sz="2000" spc="-117" dirty="0">
              <a:solidFill>
                <a:schemeClr val="accent1">
                  <a:lumMod val="50000"/>
                </a:schemeClr>
              </a:solidFill>
              <a:latin typeface="Consolas" panose="020B0609020204030204" pitchFamily="49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E15DB74-4CFD-4268-A30C-14B1183D7315}"/>
              </a:ext>
            </a:extLst>
          </p:cNvPr>
          <p:cNvSpPr/>
          <p:nvPr/>
        </p:nvSpPr>
        <p:spPr>
          <a:xfrm>
            <a:off x="310202" y="5526112"/>
            <a:ext cx="20433607" cy="857958"/>
          </a:xfrm>
          <a:prstGeom prst="roundRect">
            <a:avLst>
              <a:gd name="adj" fmla="val 266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</a:t>
            </a:r>
            <a:r>
              <a:rPr lang="en-US" sz="2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000-0000-000   ·   Duration: 01/2026 – 12/2029   ·   Coordinator: Institution   ·   www.project-website.eu</a:t>
            </a:r>
            <a:endParaRPr lang="hr-HR" b="1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A92BCCD-9371-44D8-9882-0006B64D2DE2}"/>
              </a:ext>
            </a:extLst>
          </p:cNvPr>
          <p:cNvSpPr/>
          <p:nvPr/>
        </p:nvSpPr>
        <p:spPr>
          <a:xfrm>
            <a:off x="310202" y="25537385"/>
            <a:ext cx="20433607" cy="2216839"/>
          </a:xfrm>
          <a:prstGeom prst="roundRect">
            <a:avLst>
              <a:gd name="adj" fmla="val 12317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9" name="TextBox 34">
            <a:extLst>
              <a:ext uri="{FF2B5EF4-FFF2-40B4-BE49-F238E27FC236}">
                <a16:creationId xmlns:a16="http://schemas.microsoft.com/office/drawing/2014/main" id="{0FCF2A4E-1224-44DA-8214-E4506CDA96AC}"/>
              </a:ext>
            </a:extLst>
          </p:cNvPr>
          <p:cNvSpPr txBox="1"/>
          <p:nvPr/>
        </p:nvSpPr>
        <p:spPr>
          <a:xfrm>
            <a:off x="508670" y="25704981"/>
            <a:ext cx="13770768" cy="591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5"/>
              </a:lnSpc>
            </a:pPr>
            <a:r>
              <a:rPr lang="hr-HR" sz="4000" b="1" spc="-124" dirty="0">
                <a:solidFill>
                  <a:srgbClr val="0099CC"/>
                </a:solidFill>
                <a:latin typeface="Consolas" panose="020B0609020204030204" pitchFamily="49" charset="0"/>
                <a:ea typeface="Montserrat Medium"/>
                <a:cs typeface="Montserrat Medium"/>
                <a:sym typeface="Montserrat Medium"/>
              </a:rPr>
              <a:t>DISSEMINATION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0C084081DA694EAD41756DE26148BA" ma:contentTypeVersion="19" ma:contentTypeDescription="Create a new document." ma:contentTypeScope="" ma:versionID="3b9c88f2dd09d68ca6924c33f6187baf">
  <xsd:schema xmlns:xsd="http://www.w3.org/2001/XMLSchema" xmlns:xs="http://www.w3.org/2001/XMLSchema" xmlns:p="http://schemas.microsoft.com/office/2006/metadata/properties" xmlns:ns3="ee49f1fe-53e3-4683-a546-a4dd5f5ea0c0" xmlns:ns4="74a02f63-c7a6-407d-a042-d6d35ec83a0b" targetNamespace="http://schemas.microsoft.com/office/2006/metadata/properties" ma:root="true" ma:fieldsID="884b6b4714f72f4a96365b5db572eed6" ns3:_="" ns4:_="">
    <xsd:import namespace="ee49f1fe-53e3-4683-a546-a4dd5f5ea0c0"/>
    <xsd:import namespace="74a02f63-c7a6-407d-a042-d6d35ec83a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9f1fe-53e3-4683-a546-a4dd5f5ea0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a02f63-c7a6-407d-a042-d6d35ec83a0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e49f1fe-53e3-4683-a546-a4dd5f5ea0c0" xsi:nil="true"/>
  </documentManagement>
</p:properties>
</file>

<file path=customXml/itemProps1.xml><?xml version="1.0" encoding="utf-8"?>
<ds:datastoreItem xmlns:ds="http://schemas.openxmlformats.org/officeDocument/2006/customXml" ds:itemID="{7E71C6DC-009D-4215-89AD-779EC1B364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49f1fe-53e3-4683-a546-a4dd5f5ea0c0"/>
    <ds:schemaRef ds:uri="74a02f63-c7a6-407d-a042-d6d35ec83a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ECB122-A95E-4D1D-AEC8-FA8D73A15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51F3B4-FEA0-4376-9CFF-FEEDAB4E4AD0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74a02f63-c7a6-407d-a042-d6d35ec83a0b"/>
    <ds:schemaRef ds:uri="http://schemas.microsoft.com/office/infopath/2007/PartnerControls"/>
    <ds:schemaRef ds:uri="ee49f1fe-53e3-4683-a546-a4dd5f5ea0c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369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Times New Roman</vt:lpstr>
      <vt:lpstr>Consolas</vt:lpstr>
      <vt:lpstr>Montserrat Medium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Brčić</dc:creator>
  <cp:lastModifiedBy>RD</cp:lastModifiedBy>
  <cp:revision>22</cp:revision>
  <dcterms:created xsi:type="dcterms:W3CDTF">2006-08-16T00:00:00Z</dcterms:created>
  <dcterms:modified xsi:type="dcterms:W3CDTF">2026-08-31T10:28:18Z</dcterms:modified>
  <dc:identifier>DAHMoBw_UYw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0x0101006D0C084081DA694EAD41756DE26148BA</vt:lpwstr>
  </property>
</Properties>
</file>