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6"/>
  </p:notesMasterIdLst>
  <p:sldIdLst>
    <p:sldId id="256" r:id="rId5"/>
  </p:sldIdLst>
  <p:sldSz cx="21234400" cy="30238700"/>
  <p:notesSz cx="6858000" cy="9144000"/>
  <p:embeddedFontLst>
    <p:embeddedFont>
      <p:font typeface="Calibri" panose="020F0502020204030204" pitchFamily="34" charset="0"/>
      <p:regular r:id="rId7"/>
      <p:bold r:id="rId8"/>
      <p:italic r:id="rId9"/>
      <p:boldItalic r:id="rId10"/>
    </p:embeddedFont>
    <p:embeddedFont>
      <p:font typeface="Consolas" panose="020B0609020204030204" pitchFamily="49" charset="0"/>
      <p:regular r:id="rId11"/>
      <p:bold r:id="rId12"/>
      <p:italic r:id="rId13"/>
      <p:boldItalic r:id="rId14"/>
    </p:embeddedFont>
    <p:embeddedFont>
      <p:font typeface="Montserrat" panose="00000500000000000000" pitchFamily="2" charset="-18"/>
      <p:regular r:id="rId15"/>
      <p:bold r:id="rId16"/>
      <p:italic r:id="rId17"/>
      <p:boldItalic r:id="rId18"/>
    </p:embeddedFont>
    <p:embeddedFont>
      <p:font typeface="Montserrat Medium" panose="00000600000000000000" pitchFamily="2" charset="-18"/>
      <p:regular r:id="rId19"/>
      <p:italic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09" autoAdjust="0"/>
    <p:restoredTop sz="94622" autoAdjust="0"/>
  </p:normalViewPr>
  <p:slideViewPr>
    <p:cSldViewPr>
      <p:cViewPr>
        <p:scale>
          <a:sx n="33" d="100"/>
          <a:sy n="33" d="100"/>
        </p:scale>
        <p:origin x="4458" y="3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00" d="100"/>
        <a:sy n="300" d="100"/>
      </p:scale>
      <p:origin x="0" y="-48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font" Target="fonts/font12.fntdata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font" Target="fonts/font11.fntdata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font" Target="fonts/font10.fntdata"/><Relationship Id="rId20" Type="http://schemas.openxmlformats.org/officeDocument/2006/relationships/font" Target="fonts/font14.fntdata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font" Target="fonts/font9.fntdata"/><Relationship Id="rId23" Type="http://schemas.openxmlformats.org/officeDocument/2006/relationships/theme" Target="theme/theme1.xml"/><Relationship Id="rId10" Type="http://schemas.openxmlformats.org/officeDocument/2006/relationships/font" Target="fonts/font4.fntdata"/><Relationship Id="rId19" Type="http://schemas.openxmlformats.org/officeDocument/2006/relationships/font" Target="fonts/font13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3.fntdata"/><Relationship Id="rId14" Type="http://schemas.openxmlformats.org/officeDocument/2006/relationships/font" Target="fonts/font8.fntdata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d Brčić" userId="024c7b86-4e59-419a-8bcd-4390c95ae16b" providerId="ADAL" clId="{9F5533AD-0139-43FE-B64A-DFCDDD81EC58}"/>
    <pc:docChg chg="undo redo custSel modSld">
      <pc:chgData name="David Brčić" userId="024c7b86-4e59-419a-8bcd-4390c95ae16b" providerId="ADAL" clId="{9F5533AD-0139-43FE-B64A-DFCDDD81EC58}" dt="2026-08-31T06:29:55.509" v="409" actId="1038"/>
      <pc:docMkLst>
        <pc:docMk/>
      </pc:docMkLst>
      <pc:sldChg chg="addSp delSp modSp">
        <pc:chgData name="David Brčić" userId="024c7b86-4e59-419a-8bcd-4390c95ae16b" providerId="ADAL" clId="{9F5533AD-0139-43FE-B64A-DFCDDD81EC58}" dt="2026-08-31T06:29:55.509" v="409" actId="1038"/>
        <pc:sldMkLst>
          <pc:docMk/>
          <pc:sldMk cId="0" sldId="256"/>
        </pc:sldMkLst>
        <pc:spChg chg="mod">
          <ac:chgData name="David Brčić" userId="024c7b86-4e59-419a-8bcd-4390c95ae16b" providerId="ADAL" clId="{9F5533AD-0139-43FE-B64A-DFCDDD81EC58}" dt="2026-08-31T06:07:24.062" v="1" actId="1076"/>
          <ac:spMkLst>
            <pc:docMk/>
            <pc:sldMk cId="0" sldId="256"/>
            <ac:spMk id="4" creationId="{00000000-0000-0000-0000-000000000000}"/>
          </ac:spMkLst>
        </pc:spChg>
        <pc:spChg chg="add mod">
          <ac:chgData name="David Brčić" userId="024c7b86-4e59-419a-8bcd-4390c95ae16b" providerId="ADAL" clId="{9F5533AD-0139-43FE-B64A-DFCDDD81EC58}" dt="2026-08-31T06:25:42.685" v="319" actId="1035"/>
          <ac:spMkLst>
            <pc:docMk/>
            <pc:sldMk cId="0" sldId="256"/>
            <ac:spMk id="8" creationId="{3F7AD3A3-E5B0-4A8F-AE10-70D711CD5EB0}"/>
          </ac:spMkLst>
        </pc:spChg>
        <pc:spChg chg="add del mod topLvl">
          <ac:chgData name="David Brčić" userId="024c7b86-4e59-419a-8bcd-4390c95ae16b" providerId="ADAL" clId="{9F5533AD-0139-43FE-B64A-DFCDDD81EC58}" dt="2026-08-31T06:23:08.501" v="305" actId="1035"/>
          <ac:spMkLst>
            <pc:docMk/>
            <pc:sldMk cId="0" sldId="256"/>
            <ac:spMk id="38" creationId="{4C192150-D131-48CC-97F7-4D4C7767DB1C}"/>
          </ac:spMkLst>
        </pc:spChg>
        <pc:spChg chg="add del mod">
          <ac:chgData name="David Brčić" userId="024c7b86-4e59-419a-8bcd-4390c95ae16b" providerId="ADAL" clId="{9F5533AD-0139-43FE-B64A-DFCDDD81EC58}" dt="2026-08-31T06:23:08.501" v="305" actId="1035"/>
          <ac:spMkLst>
            <pc:docMk/>
            <pc:sldMk cId="0" sldId="256"/>
            <ac:spMk id="43" creationId="{5B60A15D-F54A-4253-A014-BDD76E2AC886}"/>
          </ac:spMkLst>
        </pc:spChg>
        <pc:spChg chg="add del mod">
          <ac:chgData name="David Brčić" userId="024c7b86-4e59-419a-8bcd-4390c95ae16b" providerId="ADAL" clId="{9F5533AD-0139-43FE-B64A-DFCDDD81EC58}" dt="2026-08-31T06:23:08.501" v="305" actId="1035"/>
          <ac:spMkLst>
            <pc:docMk/>
            <pc:sldMk cId="0" sldId="256"/>
            <ac:spMk id="44" creationId="{2D09BEF3-EE1B-4FAB-87DD-EF52E9B87D8F}"/>
          </ac:spMkLst>
        </pc:spChg>
        <pc:spChg chg="add del mod">
          <ac:chgData name="David Brčić" userId="024c7b86-4e59-419a-8bcd-4390c95ae16b" providerId="ADAL" clId="{9F5533AD-0139-43FE-B64A-DFCDDD81EC58}" dt="2026-08-31T06:23:08.501" v="305" actId="1035"/>
          <ac:spMkLst>
            <pc:docMk/>
            <pc:sldMk cId="0" sldId="256"/>
            <ac:spMk id="45" creationId="{C98C8442-C679-4012-8C8F-907D370E9727}"/>
          </ac:spMkLst>
        </pc:spChg>
        <pc:spChg chg="add mod">
          <ac:chgData name="David Brčić" userId="024c7b86-4e59-419a-8bcd-4390c95ae16b" providerId="ADAL" clId="{9F5533AD-0139-43FE-B64A-DFCDDD81EC58}" dt="2026-08-31T06:29:55.509" v="409" actId="1038"/>
          <ac:spMkLst>
            <pc:docMk/>
            <pc:sldMk cId="0" sldId="256"/>
            <ac:spMk id="46" creationId="{FB1D52CB-FFC7-4765-A250-85E9591237EB}"/>
          </ac:spMkLst>
        </pc:spChg>
        <pc:spChg chg="add del">
          <ac:chgData name="David Brčić" userId="024c7b86-4e59-419a-8bcd-4390c95ae16b" providerId="ADAL" clId="{9F5533AD-0139-43FE-B64A-DFCDDD81EC58}" dt="2026-08-31T06:27:12.196" v="343"/>
          <ac:spMkLst>
            <pc:docMk/>
            <pc:sldMk cId="0" sldId="256"/>
            <ac:spMk id="55" creationId="{30DADACF-00FA-49CC-B557-BAFEDD333980}"/>
          </ac:spMkLst>
        </pc:spChg>
        <pc:spChg chg="mod">
          <ac:chgData name="David Brčić" userId="024c7b86-4e59-419a-8bcd-4390c95ae16b" providerId="ADAL" clId="{9F5533AD-0139-43FE-B64A-DFCDDD81EC58}" dt="2026-08-31T06:15:04.657" v="89" actId="6549"/>
          <ac:spMkLst>
            <pc:docMk/>
            <pc:sldMk cId="0" sldId="256"/>
            <ac:spMk id="60" creationId="{89166641-C3DA-45C8-9B00-A9372B62584D}"/>
          </ac:spMkLst>
        </pc:spChg>
        <pc:spChg chg="mod">
          <ac:chgData name="David Brčić" userId="024c7b86-4e59-419a-8bcd-4390c95ae16b" providerId="ADAL" clId="{9F5533AD-0139-43FE-B64A-DFCDDD81EC58}" dt="2026-08-31T06:24:11.748" v="310" actId="6549"/>
          <ac:spMkLst>
            <pc:docMk/>
            <pc:sldMk cId="0" sldId="256"/>
            <ac:spMk id="61" creationId="{90EB96C5-E134-444C-AD6A-A6A89FF62EAE}"/>
          </ac:spMkLst>
        </pc:spChg>
        <pc:spChg chg="add del mod">
          <ac:chgData name="David Brčić" userId="024c7b86-4e59-419a-8bcd-4390c95ae16b" providerId="ADAL" clId="{9F5533AD-0139-43FE-B64A-DFCDDD81EC58}" dt="2026-08-31T06:23:08.501" v="305" actId="1035"/>
          <ac:spMkLst>
            <pc:docMk/>
            <pc:sldMk cId="0" sldId="256"/>
            <ac:spMk id="70" creationId="{6FB5E277-0B1D-4EC9-9885-D41E1FA8935E}"/>
          </ac:spMkLst>
        </pc:spChg>
        <pc:spChg chg="add del mod">
          <ac:chgData name="David Brčić" userId="024c7b86-4e59-419a-8bcd-4390c95ae16b" providerId="ADAL" clId="{9F5533AD-0139-43FE-B64A-DFCDDD81EC58}" dt="2026-08-31T06:23:08.501" v="305" actId="1035"/>
          <ac:spMkLst>
            <pc:docMk/>
            <pc:sldMk cId="0" sldId="256"/>
            <ac:spMk id="73" creationId="{CF69C5CD-4761-48BC-B0A3-3B38D82B422C}"/>
          </ac:spMkLst>
        </pc:spChg>
        <pc:spChg chg="add del mod">
          <ac:chgData name="David Brčić" userId="024c7b86-4e59-419a-8bcd-4390c95ae16b" providerId="ADAL" clId="{9F5533AD-0139-43FE-B64A-DFCDDD81EC58}" dt="2026-08-31T06:25:23.819" v="316" actId="1076"/>
          <ac:spMkLst>
            <pc:docMk/>
            <pc:sldMk cId="0" sldId="256"/>
            <ac:spMk id="74" creationId="{B878CE75-ABF3-4989-A1A6-B9C3460E0A17}"/>
          </ac:spMkLst>
        </pc:spChg>
        <pc:spChg chg="add del mod">
          <ac:chgData name="David Brčić" userId="024c7b86-4e59-419a-8bcd-4390c95ae16b" providerId="ADAL" clId="{9F5533AD-0139-43FE-B64A-DFCDDD81EC58}" dt="2026-08-31T06:29:55.509" v="409" actId="1038"/>
          <ac:spMkLst>
            <pc:docMk/>
            <pc:sldMk cId="0" sldId="256"/>
            <ac:spMk id="75" creationId="{EA53B319-2C90-4003-8510-F96CF30969A8}"/>
          </ac:spMkLst>
        </pc:spChg>
        <pc:spChg chg="add del mod">
          <ac:chgData name="David Brčić" userId="024c7b86-4e59-419a-8bcd-4390c95ae16b" providerId="ADAL" clId="{9F5533AD-0139-43FE-B64A-DFCDDD81EC58}" dt="2026-08-31T06:29:55.509" v="409" actId="1038"/>
          <ac:spMkLst>
            <pc:docMk/>
            <pc:sldMk cId="0" sldId="256"/>
            <ac:spMk id="76" creationId="{716C9178-3704-4C29-8ECC-2F1E3B7FC817}"/>
          </ac:spMkLst>
        </pc:spChg>
        <pc:spChg chg="add del mod">
          <ac:chgData name="David Brčić" userId="024c7b86-4e59-419a-8bcd-4390c95ae16b" providerId="ADAL" clId="{9F5533AD-0139-43FE-B64A-DFCDDD81EC58}" dt="2026-08-31T06:29:55.509" v="409" actId="1038"/>
          <ac:spMkLst>
            <pc:docMk/>
            <pc:sldMk cId="0" sldId="256"/>
            <ac:spMk id="77" creationId="{F7A74234-7316-4565-A764-0DF742DC275B}"/>
          </ac:spMkLst>
        </pc:spChg>
        <pc:grpChg chg="add mod">
          <ac:chgData name="David Brčić" userId="024c7b86-4e59-419a-8bcd-4390c95ae16b" providerId="ADAL" clId="{9F5533AD-0139-43FE-B64A-DFCDDD81EC58}" dt="2026-08-31T06:12:28.847" v="23" actId="164"/>
          <ac:grpSpMkLst>
            <pc:docMk/>
            <pc:sldMk cId="0" sldId="256"/>
            <ac:grpSpMk id="5" creationId="{31403DC1-3E78-4FBC-9F7C-AEE828208CA8}"/>
          </ac:grpSpMkLst>
        </pc:grpChg>
        <pc:grpChg chg="del">
          <ac:chgData name="David Brčić" userId="024c7b86-4e59-419a-8bcd-4390c95ae16b" providerId="ADAL" clId="{9F5533AD-0139-43FE-B64A-DFCDDD81EC58}" dt="2026-08-31T06:08:02.471" v="4" actId="165"/>
          <ac:grpSpMkLst>
            <pc:docMk/>
            <pc:sldMk cId="0" sldId="256"/>
            <ac:grpSpMk id="6" creationId="{58622296-F059-489F-B540-53E8196BB1DD}"/>
          </ac:grpSpMkLst>
        </pc:grpChg>
        <pc:grpChg chg="add del mod">
          <ac:chgData name="David Brčić" userId="024c7b86-4e59-419a-8bcd-4390c95ae16b" providerId="ADAL" clId="{9F5533AD-0139-43FE-B64A-DFCDDD81EC58}" dt="2026-08-31T06:23:08.501" v="305" actId="1035"/>
          <ac:grpSpMkLst>
            <pc:docMk/>
            <pc:sldMk cId="0" sldId="256"/>
            <ac:grpSpMk id="7" creationId="{868BFBAF-73F5-44A4-8E35-CB2EC6C6423B}"/>
          </ac:grpSpMkLst>
        </pc:grpChg>
        <pc:picChg chg="add del mod topLvl">
          <ac:chgData name="David Brčić" userId="024c7b86-4e59-419a-8bcd-4390c95ae16b" providerId="ADAL" clId="{9F5533AD-0139-43FE-B64A-DFCDDD81EC58}" dt="2026-08-31T06:23:08.501" v="305" actId="1035"/>
          <ac:picMkLst>
            <pc:docMk/>
            <pc:sldMk cId="0" sldId="256"/>
            <ac:picMk id="2" creationId="{EE92521F-6DC4-4734-9FDD-FA48D6629F32}"/>
          </ac:picMkLst>
        </pc:picChg>
        <pc:picChg chg="add del mod">
          <ac:chgData name="David Brčić" userId="024c7b86-4e59-419a-8bcd-4390c95ae16b" providerId="ADAL" clId="{9F5533AD-0139-43FE-B64A-DFCDDD81EC58}" dt="2026-08-31T06:23:08.501" v="305" actId="1035"/>
          <ac:picMkLst>
            <pc:docMk/>
            <pc:sldMk cId="0" sldId="256"/>
            <ac:picMk id="72" creationId="{54BCB73F-AEC6-4D75-8790-EEE72B415A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A940FB-3454-4025-A63C-79AE9FCA0C9C}" type="datetimeFigureOut">
              <a:rPr lang="hr-HR" smtClean="0"/>
              <a:t>31.8.2026.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44738" y="1143000"/>
            <a:ext cx="21685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E4EBDE-EF2D-4CCD-B8FE-16922AABD91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92971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E4EBDE-EF2D-4CCD-B8FE-16922AABD914}" type="slidenum">
              <a:rPr lang="hr-HR" smtClean="0"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68461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sv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 rot="-5400000">
            <a:off x="14063829" y="2184658"/>
            <a:ext cx="8496000" cy="4863960"/>
          </a:xfrm>
          <a:custGeom>
            <a:avLst/>
            <a:gdLst/>
            <a:ahLst/>
            <a:cxnLst/>
            <a:rect l="l" t="t" r="r" b="b"/>
            <a:pathLst>
              <a:path w="8496000" h="4863960">
                <a:moveTo>
                  <a:pt x="0" y="0"/>
                </a:moveTo>
                <a:lnTo>
                  <a:pt x="8496000" y="0"/>
                </a:lnTo>
                <a:lnTo>
                  <a:pt x="8496000" y="4863960"/>
                </a:lnTo>
                <a:lnTo>
                  <a:pt x="0" y="48639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52683DF7-C5E6-45C1-8ED1-0C5C57ACFE26}"/>
              </a:ext>
            </a:extLst>
          </p:cNvPr>
          <p:cNvSpPr/>
          <p:nvPr/>
        </p:nvSpPr>
        <p:spPr>
          <a:xfrm>
            <a:off x="310202" y="300703"/>
            <a:ext cx="20613996" cy="874961"/>
          </a:xfrm>
          <a:prstGeom prst="roundRect">
            <a:avLst>
              <a:gd name="adj" fmla="val 26548"/>
            </a:avLst>
          </a:prstGeom>
          <a:solidFill>
            <a:srgbClr val="0099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sp>
        <p:nvSpPr>
          <p:cNvPr id="52" name="TextBox 34">
            <a:extLst>
              <a:ext uri="{FF2B5EF4-FFF2-40B4-BE49-F238E27FC236}">
                <a16:creationId xmlns:a16="http://schemas.microsoft.com/office/drawing/2014/main" id="{8D0EC26B-D3FB-43FE-BFD5-F75B28299129}"/>
              </a:ext>
            </a:extLst>
          </p:cNvPr>
          <p:cNvSpPr txBox="1"/>
          <p:nvPr/>
        </p:nvSpPr>
        <p:spPr>
          <a:xfrm>
            <a:off x="755997" y="446566"/>
            <a:ext cx="19919964" cy="5251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65"/>
              </a:lnSpc>
            </a:pPr>
            <a:r>
              <a:rPr lang="hr-HR" sz="2800" b="1" spc="-124" dirty="0">
                <a:solidFill>
                  <a:srgbClr val="FFFFFF"/>
                </a:solidFill>
                <a:latin typeface="Consolas" panose="020B0609020204030204" pitchFamily="49" charset="0"/>
                <a:ea typeface="Montserrat Medium"/>
                <a:cs typeface="Montserrat Medium"/>
                <a:sym typeface="Montserrat Medium"/>
              </a:rPr>
              <a:t>3r</a:t>
            </a:r>
            <a:r>
              <a:rPr lang="en-US" sz="2800" b="1" spc="-124" dirty="0">
                <a:solidFill>
                  <a:srgbClr val="FFFFFF"/>
                </a:solidFill>
                <a:latin typeface="Consolas" panose="020B0609020204030204" pitchFamily="49" charset="0"/>
                <a:ea typeface="Montserrat Medium"/>
                <a:cs typeface="Montserrat Medium"/>
                <a:sym typeface="Montserrat Medium"/>
              </a:rPr>
              <a:t>d International Conference on Sustainable Transport</a:t>
            </a:r>
            <a:r>
              <a:rPr lang="hr-HR" sz="2800" b="1" spc="-124" dirty="0">
                <a:solidFill>
                  <a:srgbClr val="FFFFFF"/>
                </a:solidFill>
                <a:latin typeface="Consolas" panose="020B0609020204030204" pitchFamily="49" charset="0"/>
                <a:ea typeface="Montserrat Medium"/>
                <a:cs typeface="Montserrat Medium"/>
                <a:sym typeface="Montserrat Medium"/>
              </a:rPr>
              <a:t> </a:t>
            </a:r>
            <a:r>
              <a:rPr lang="hr-HR" sz="2800" b="1" spc="-124" dirty="0">
                <a:solidFill>
                  <a:schemeClr val="tx2">
                    <a:lumMod val="75000"/>
                  </a:schemeClr>
                </a:solidFill>
                <a:latin typeface="Consolas" panose="020B0609020204030204" pitchFamily="49" charset="0"/>
                <a:ea typeface="Montserrat Medium"/>
                <a:cs typeface="Montserrat Medium"/>
                <a:sym typeface="Montserrat Medium"/>
              </a:rPr>
              <a:t>│</a:t>
            </a:r>
            <a:r>
              <a:rPr lang="hr-HR" sz="2800" b="1" spc="-124" dirty="0">
                <a:solidFill>
                  <a:srgbClr val="FFFFFF"/>
                </a:solidFill>
                <a:latin typeface="Consolas" panose="020B0609020204030204" pitchFamily="49" charset="0"/>
                <a:ea typeface="Montserrat Medium"/>
                <a:cs typeface="Montserrat Medium"/>
                <a:sym typeface="Montserrat Medium"/>
              </a:rPr>
              <a:t> </a:t>
            </a:r>
            <a:r>
              <a:rPr lang="hr-HR" sz="2800" b="1" spc="-124" dirty="0">
                <a:solidFill>
                  <a:schemeClr val="tx2">
                    <a:lumMod val="75000"/>
                  </a:schemeClr>
                </a:solidFill>
                <a:latin typeface="Consolas" panose="020B0609020204030204" pitchFamily="49" charset="0"/>
                <a:ea typeface="Montserrat Medium"/>
                <a:cs typeface="Montserrat Medium"/>
                <a:sym typeface="Montserrat Medium"/>
              </a:rPr>
              <a:t>Hotel Admiral, Opatija, Croatia │ </a:t>
            </a:r>
            <a:r>
              <a:rPr lang="hr-HR" sz="2800" b="1" spc="-124" dirty="0">
                <a:solidFill>
                  <a:schemeClr val="bg1"/>
                </a:solidFill>
                <a:latin typeface="Consolas" panose="020B0609020204030204" pitchFamily="49" charset="0"/>
                <a:ea typeface="Montserrat Medium"/>
                <a:cs typeface="Montserrat Medium"/>
                <a:sym typeface="Montserrat Medium"/>
              </a:rPr>
              <a:t>4 - 6 November 2026</a:t>
            </a:r>
            <a:endParaRPr lang="en-US" sz="2800" b="1" spc="-124" dirty="0">
              <a:solidFill>
                <a:schemeClr val="bg1"/>
              </a:solidFill>
              <a:latin typeface="Consolas" panose="020B0609020204030204" pitchFamily="49" charset="0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049C991B-9A82-41CD-9D55-2041C938D08E}"/>
              </a:ext>
            </a:extLst>
          </p:cNvPr>
          <p:cNvSpPr/>
          <p:nvPr/>
        </p:nvSpPr>
        <p:spPr>
          <a:xfrm>
            <a:off x="14545485" y="1422307"/>
            <a:ext cx="6369998" cy="1705644"/>
          </a:xfrm>
          <a:prstGeom prst="roundRect">
            <a:avLst>
              <a:gd name="adj" fmla="val 13851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sp>
        <p:nvSpPr>
          <p:cNvPr id="54" name="TextBox 34">
            <a:extLst>
              <a:ext uri="{FF2B5EF4-FFF2-40B4-BE49-F238E27FC236}">
                <a16:creationId xmlns:a16="http://schemas.microsoft.com/office/drawing/2014/main" id="{B0C9729A-F221-4FBC-8CE0-8F81850271EF}"/>
              </a:ext>
            </a:extLst>
          </p:cNvPr>
          <p:cNvSpPr txBox="1"/>
          <p:nvPr/>
        </p:nvSpPr>
        <p:spPr>
          <a:xfrm>
            <a:off x="774717" y="2386516"/>
            <a:ext cx="13770768" cy="22936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65"/>
              </a:lnSpc>
            </a:pPr>
            <a:r>
              <a:rPr lang="en-US" sz="8000" b="1" spc="-124" dirty="0">
                <a:solidFill>
                  <a:schemeClr val="tx2">
                    <a:lumMod val="75000"/>
                  </a:schemeClr>
                </a:solidFill>
                <a:latin typeface="Consolas" panose="020B0609020204030204" pitchFamily="49" charset="0"/>
                <a:ea typeface="Montserrat Medium"/>
                <a:cs typeface="Montserrat Medium"/>
                <a:sym typeface="Montserrat Medium"/>
              </a:rPr>
              <a:t>Title </a:t>
            </a:r>
          </a:p>
          <a:p>
            <a:pPr>
              <a:lnSpc>
                <a:spcPts val="4465"/>
              </a:lnSpc>
            </a:pPr>
            <a:r>
              <a:rPr lang="en-US" sz="3600" b="1" spc="-124" dirty="0">
                <a:solidFill>
                  <a:schemeClr val="accent3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Montserrat Medium"/>
                <a:cs typeface="Montserrat Medium"/>
                <a:sym typeface="Montserrat Medium"/>
              </a:rPr>
              <a:t>Author/s’ names</a:t>
            </a:r>
          </a:p>
          <a:p>
            <a:pPr>
              <a:lnSpc>
                <a:spcPts val="4465"/>
              </a:lnSpc>
            </a:pPr>
            <a:r>
              <a:rPr lang="en-US" sz="3600" spc="-124" dirty="0">
                <a:solidFill>
                  <a:schemeClr val="tx2">
                    <a:lumMod val="75000"/>
                  </a:schemeClr>
                </a:solidFill>
                <a:latin typeface="Consolas" panose="020B0609020204030204" pitchFamily="49" charset="0"/>
                <a:ea typeface="Montserrat Medium"/>
                <a:cs typeface="Montserrat Medium"/>
                <a:sym typeface="Montserrat Medium"/>
              </a:rPr>
              <a:t>Affiliation/s</a:t>
            </a:r>
          </a:p>
          <a:p>
            <a:pPr>
              <a:lnSpc>
                <a:spcPts val="4465"/>
              </a:lnSpc>
            </a:pPr>
            <a:r>
              <a:rPr lang="en-US" sz="3600" i="1" spc="-124" dirty="0">
                <a:solidFill>
                  <a:schemeClr val="tx2">
                    <a:lumMod val="75000"/>
                  </a:schemeClr>
                </a:solidFill>
                <a:latin typeface="Consolas" panose="020B0609020204030204" pitchFamily="49" charset="0"/>
                <a:ea typeface="Montserrat Medium"/>
                <a:cs typeface="Montserrat Medium"/>
                <a:sym typeface="Montserrat Medium"/>
              </a:rPr>
              <a:t>Correspondence (e-mail)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30DADACF-00FA-49CC-B557-BAFEDD333980}"/>
              </a:ext>
            </a:extLst>
          </p:cNvPr>
          <p:cNvSpPr/>
          <p:nvPr/>
        </p:nvSpPr>
        <p:spPr>
          <a:xfrm>
            <a:off x="15003726" y="3298356"/>
            <a:ext cx="2383092" cy="2121033"/>
          </a:xfrm>
          <a:prstGeom prst="roundRect">
            <a:avLst>
              <a:gd name="adj" fmla="val 11311"/>
            </a:avLst>
          </a:prstGeom>
          <a:solidFill>
            <a:schemeClr val="accent3">
              <a:lumMod val="60000"/>
              <a:lumOff val="4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400" spc="-117" dirty="0">
                <a:solidFill>
                  <a:schemeClr val="accent1">
                    <a:lumMod val="50000"/>
                  </a:schemeClr>
                </a:solidFill>
                <a:latin typeface="Consolas" panose="020B0609020204030204" pitchFamily="49" charset="0"/>
                <a:ea typeface="Montserrat"/>
                <a:cs typeface="Montserrat"/>
                <a:sym typeface="Montserrat"/>
              </a:rPr>
              <a:t>Your logo/s</a:t>
            </a:r>
          </a:p>
          <a:p>
            <a:pPr algn="ctr"/>
            <a:r>
              <a:rPr lang="hr-HR" sz="2400" spc="-117" dirty="0">
                <a:solidFill>
                  <a:schemeClr val="accent1">
                    <a:lumMod val="50000"/>
                  </a:schemeClr>
                </a:solidFill>
                <a:latin typeface="Consolas" panose="020B0609020204030204" pitchFamily="49" charset="0"/>
                <a:ea typeface="Montserrat"/>
                <a:cs typeface="Montserrat"/>
                <a:sym typeface="Montserrat"/>
              </a:rPr>
              <a:t>here (preferably PNG transparent)</a:t>
            </a:r>
            <a:endParaRPr lang="en-US" sz="2400" spc="-117" dirty="0">
              <a:solidFill>
                <a:schemeClr val="accent1">
                  <a:lumMod val="50000"/>
                </a:schemeClr>
              </a:solidFill>
              <a:latin typeface="Consolas" panose="020B0609020204030204" pitchFamily="49" charset="0"/>
              <a:ea typeface="Montserrat"/>
              <a:cs typeface="Montserrat"/>
              <a:sym typeface="Montserrat"/>
            </a:endParaRP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03E5C2D7-AA68-481C-A4BD-0DCF4B11141F}"/>
              </a:ext>
            </a:extLst>
          </p:cNvPr>
          <p:cNvSpPr/>
          <p:nvPr/>
        </p:nvSpPr>
        <p:spPr>
          <a:xfrm>
            <a:off x="310202" y="1372360"/>
            <a:ext cx="13959888" cy="4000999"/>
          </a:xfrm>
          <a:prstGeom prst="roundRect">
            <a:avLst>
              <a:gd name="adj" fmla="val 4897"/>
            </a:avLst>
          </a:prstGeom>
          <a:noFill/>
          <a:ln w="381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460D5424-7732-4EA6-A237-733D68C399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56172" y="1658723"/>
            <a:ext cx="5548624" cy="1260000"/>
          </a:xfrm>
          <a:prstGeom prst="rect">
            <a:avLst/>
          </a:prstGeom>
        </p:spPr>
      </p:pic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E5CA392A-45E6-4273-81DA-2BF02B12D0AA}"/>
              </a:ext>
            </a:extLst>
          </p:cNvPr>
          <p:cNvSpPr/>
          <p:nvPr/>
        </p:nvSpPr>
        <p:spPr>
          <a:xfrm>
            <a:off x="18120454" y="3298356"/>
            <a:ext cx="2383092" cy="2121033"/>
          </a:xfrm>
          <a:prstGeom prst="roundRect">
            <a:avLst>
              <a:gd name="adj" fmla="val 11311"/>
            </a:avLst>
          </a:prstGeom>
          <a:solidFill>
            <a:schemeClr val="accent3">
              <a:lumMod val="60000"/>
              <a:lumOff val="4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400" spc="-117" dirty="0">
                <a:solidFill>
                  <a:schemeClr val="accent1">
                    <a:lumMod val="50000"/>
                  </a:schemeClr>
                </a:solidFill>
                <a:latin typeface="Consolas" panose="020B0609020204030204" pitchFamily="49" charset="0"/>
                <a:ea typeface="Montserrat"/>
                <a:cs typeface="Montserrat"/>
                <a:sym typeface="Montserrat"/>
              </a:rPr>
              <a:t>Your logo/s</a:t>
            </a:r>
          </a:p>
          <a:p>
            <a:pPr algn="ctr"/>
            <a:r>
              <a:rPr lang="hr-HR" sz="2400" spc="-117" dirty="0">
                <a:solidFill>
                  <a:schemeClr val="accent1">
                    <a:lumMod val="50000"/>
                  </a:schemeClr>
                </a:solidFill>
                <a:latin typeface="Consolas" panose="020B0609020204030204" pitchFamily="49" charset="0"/>
                <a:ea typeface="Montserrat"/>
                <a:cs typeface="Montserrat"/>
                <a:sym typeface="Montserrat"/>
              </a:rPr>
              <a:t>here (preferably PNG transparent)</a:t>
            </a:r>
            <a:endParaRPr lang="en-US" sz="2400" spc="-117" dirty="0">
              <a:solidFill>
                <a:schemeClr val="accent1">
                  <a:lumMod val="50000"/>
                </a:schemeClr>
              </a:solidFill>
              <a:latin typeface="Consolas" panose="020B0609020204030204" pitchFamily="49" charset="0"/>
              <a:ea typeface="Montserrat"/>
              <a:cs typeface="Montserrat"/>
              <a:sym typeface="Montserrat"/>
            </a:endParaRP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944FB912-F53D-4F3A-B88D-DD399541FEEC}"/>
              </a:ext>
            </a:extLst>
          </p:cNvPr>
          <p:cNvSpPr/>
          <p:nvPr/>
        </p:nvSpPr>
        <p:spPr>
          <a:xfrm>
            <a:off x="310202" y="5719953"/>
            <a:ext cx="20383577" cy="5442240"/>
          </a:xfrm>
          <a:prstGeom prst="roundRect">
            <a:avLst>
              <a:gd name="adj" fmla="val 4469"/>
            </a:avLst>
          </a:prstGeom>
          <a:solidFill>
            <a:schemeClr val="bg1"/>
          </a:solidFill>
          <a:ln w="381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0" name="TextBox 34">
            <a:extLst>
              <a:ext uri="{FF2B5EF4-FFF2-40B4-BE49-F238E27FC236}">
                <a16:creationId xmlns:a16="http://schemas.microsoft.com/office/drawing/2014/main" id="{89166641-C3DA-45C8-9B00-A9372B62584D}"/>
              </a:ext>
            </a:extLst>
          </p:cNvPr>
          <p:cNvSpPr txBox="1"/>
          <p:nvPr/>
        </p:nvSpPr>
        <p:spPr>
          <a:xfrm>
            <a:off x="540621" y="5950250"/>
            <a:ext cx="13770768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65"/>
              </a:lnSpc>
            </a:pPr>
            <a:r>
              <a:rPr lang="hr-HR" sz="4000" b="1" spc="-124" dirty="0">
                <a:solidFill>
                  <a:srgbClr val="0099CC"/>
                </a:solidFill>
                <a:latin typeface="Consolas" panose="020B0609020204030204" pitchFamily="49" charset="0"/>
                <a:ea typeface="Montserrat Medium"/>
                <a:cs typeface="Montserrat Medium"/>
                <a:sym typeface="Montserrat Medium"/>
              </a:rPr>
              <a:t>GUIDELINES</a:t>
            </a:r>
            <a:endParaRPr lang="en-US" sz="4000" b="1" spc="-124" dirty="0">
              <a:solidFill>
                <a:srgbClr val="0099CC"/>
              </a:solidFill>
              <a:latin typeface="Consolas" panose="020B0609020204030204" pitchFamily="49" charset="0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1" name="TextBox 34">
            <a:extLst>
              <a:ext uri="{FF2B5EF4-FFF2-40B4-BE49-F238E27FC236}">
                <a16:creationId xmlns:a16="http://schemas.microsoft.com/office/drawing/2014/main" id="{90EB96C5-E134-444C-AD6A-A6A89FF62EAE}"/>
              </a:ext>
            </a:extLst>
          </p:cNvPr>
          <p:cNvSpPr txBox="1"/>
          <p:nvPr/>
        </p:nvSpPr>
        <p:spPr>
          <a:xfrm>
            <a:off x="540621" y="6521902"/>
            <a:ext cx="19896043" cy="45671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465"/>
              </a:lnSpc>
            </a:pPr>
            <a:r>
              <a:rPr lang="en-US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You are required to fit the contents of your contribution </a:t>
            </a:r>
            <a:r>
              <a:rPr lang="en-US" sz="2800" b="1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in the proposed (green) frame</a:t>
            </a:r>
            <a:r>
              <a:rPr lang="hr-HR" sz="2800" b="1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s</a:t>
            </a:r>
            <a:r>
              <a:rPr lang="hr-HR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.</a:t>
            </a:r>
            <a:r>
              <a:rPr lang="hr-HR" sz="2800" b="1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 </a:t>
            </a:r>
            <a:r>
              <a:rPr lang="hr-HR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P</a:t>
            </a:r>
            <a:r>
              <a:rPr lang="en-US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lace the above elements (title, authors, logo etc.) as specified</a:t>
            </a:r>
            <a:r>
              <a:rPr lang="hr-HR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.</a:t>
            </a:r>
          </a:p>
          <a:p>
            <a:pPr algn="just">
              <a:lnSpc>
                <a:spcPts val="4465"/>
              </a:lnSpc>
            </a:pPr>
            <a:r>
              <a:rPr lang="en-US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Please consider the clarity and conciseness of your presentation. The poster has to be submitted in </a:t>
            </a:r>
            <a:r>
              <a:rPr lang="hr-HR" sz="2800" spc="-124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both</a:t>
            </a:r>
            <a:r>
              <a:rPr lang="hr-HR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 </a:t>
            </a:r>
            <a:r>
              <a:rPr lang="en-US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PPT</a:t>
            </a:r>
            <a:r>
              <a:rPr lang="hr-HR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/X</a:t>
            </a:r>
            <a:r>
              <a:rPr lang="en-US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 and PDF formats</a:t>
            </a:r>
            <a:r>
              <a:rPr lang="hr-HR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.</a:t>
            </a:r>
            <a:endParaRPr lang="en-US" sz="2800" spc="-124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Montserrat Medium"/>
              <a:cs typeface="Calibri" panose="020F0502020204030204" pitchFamily="34" charset="0"/>
              <a:sym typeface="Montserrat Medium"/>
            </a:endParaRPr>
          </a:p>
          <a:p>
            <a:pPr algn="just">
              <a:lnSpc>
                <a:spcPts val="4465"/>
              </a:lnSpc>
            </a:pPr>
            <a:r>
              <a:rPr lang="en-US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Stick to the font type for text (</a:t>
            </a:r>
            <a:r>
              <a:rPr lang="hr-HR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Calibri</a:t>
            </a:r>
            <a:r>
              <a:rPr lang="en-US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, Normal, </a:t>
            </a:r>
            <a:r>
              <a:rPr lang="hr-HR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dark blue</a:t>
            </a:r>
            <a:r>
              <a:rPr lang="en-US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, </a:t>
            </a:r>
            <a:r>
              <a:rPr lang="hr-HR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28</a:t>
            </a:r>
            <a:r>
              <a:rPr lang="en-US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 pts), and headings (</a:t>
            </a:r>
            <a:r>
              <a:rPr lang="hr-HR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Consolas</a:t>
            </a:r>
            <a:r>
              <a:rPr lang="en-US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, Bold, </a:t>
            </a:r>
            <a:r>
              <a:rPr lang="hr-HR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light green or light blue or mixed</a:t>
            </a:r>
            <a:r>
              <a:rPr lang="en-US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, 4</a:t>
            </a:r>
            <a:r>
              <a:rPr lang="hr-HR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0</a:t>
            </a:r>
            <a:r>
              <a:rPr lang="en-US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 pts), respectively. </a:t>
            </a:r>
            <a:r>
              <a:rPr lang="en-US" sz="2800" b="1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If necessary, adopt the font size</a:t>
            </a:r>
            <a:r>
              <a:rPr lang="hr-HR" sz="2800" b="1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 and text boxes, but make sure </a:t>
            </a:r>
            <a:r>
              <a:rPr lang="hr-HR" sz="2800" b="1" spc="-124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it</a:t>
            </a:r>
            <a:r>
              <a:rPr lang="hr-HR" sz="2800" b="1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 </a:t>
            </a:r>
            <a:r>
              <a:rPr lang="hr-HR" sz="2800" b="1" spc="-124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is</a:t>
            </a:r>
            <a:r>
              <a:rPr lang="hr-HR" sz="2800" b="1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 </a:t>
            </a:r>
            <a:r>
              <a:rPr lang="hr-HR" sz="2800" b="1" spc="-124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readable</a:t>
            </a:r>
            <a:r>
              <a:rPr lang="hr-HR" sz="2800" b="1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. </a:t>
            </a:r>
          </a:p>
          <a:p>
            <a:pPr algn="just">
              <a:lnSpc>
                <a:spcPts val="4465"/>
              </a:lnSpc>
            </a:pPr>
            <a:r>
              <a:rPr lang="hr-HR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The text must be justified. </a:t>
            </a:r>
            <a:r>
              <a:rPr lang="en-US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Provide with section headings as it suits you</a:t>
            </a:r>
            <a:r>
              <a:rPr lang="hr-HR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. </a:t>
            </a:r>
            <a:r>
              <a:rPr lang="hr-HR" sz="2800" spc="-124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Suggestions</a:t>
            </a:r>
            <a:r>
              <a:rPr lang="hr-HR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 </a:t>
            </a:r>
            <a:r>
              <a:rPr lang="hr-HR" sz="2800" spc="-124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can</a:t>
            </a:r>
            <a:r>
              <a:rPr lang="hr-HR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 </a:t>
            </a:r>
            <a:r>
              <a:rPr lang="hr-HR" sz="2800" spc="-124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be</a:t>
            </a:r>
            <a:r>
              <a:rPr lang="hr-HR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 </a:t>
            </a:r>
            <a:r>
              <a:rPr lang="hr-HR" sz="2800" spc="-124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found</a:t>
            </a:r>
            <a:r>
              <a:rPr lang="hr-HR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 </a:t>
            </a:r>
            <a:r>
              <a:rPr lang="hr-HR" sz="2800" spc="-124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below</a:t>
            </a:r>
            <a:r>
              <a:rPr lang="hr-HR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. Adjust/modify/add frames as needed. </a:t>
            </a:r>
            <a:r>
              <a:rPr lang="en-US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Graphical and/or tabular presentations must contain captions</a:t>
            </a:r>
            <a:r>
              <a:rPr lang="hr-HR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 (see example </a:t>
            </a:r>
            <a:r>
              <a:rPr lang="hr-HR" sz="2800" spc="-124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below</a:t>
            </a:r>
            <a:r>
              <a:rPr lang="hr-HR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) </a:t>
            </a:r>
            <a:r>
              <a:rPr lang="hr-HR" sz="2800" spc="-124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and</a:t>
            </a:r>
            <a:r>
              <a:rPr lang="hr-HR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 </a:t>
            </a:r>
            <a:r>
              <a:rPr lang="hr-HR" sz="2800" spc="-124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sources</a:t>
            </a:r>
            <a:r>
              <a:rPr lang="hr-HR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, </a:t>
            </a:r>
            <a:r>
              <a:rPr lang="hr-HR" sz="2800" spc="-124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if</a:t>
            </a:r>
            <a:r>
              <a:rPr lang="hr-HR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 </a:t>
            </a:r>
            <a:r>
              <a:rPr lang="hr-HR" sz="2800" spc="-124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applicable</a:t>
            </a:r>
            <a:r>
              <a:rPr lang="hr-HR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.</a:t>
            </a:r>
          </a:p>
          <a:p>
            <a:pPr algn="just">
              <a:lnSpc>
                <a:spcPts val="4465"/>
              </a:lnSpc>
            </a:pPr>
            <a:r>
              <a:rPr lang="en-US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Once adopted, remove all the explanatory text</a:t>
            </a:r>
            <a:r>
              <a:rPr lang="hr-HR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. </a:t>
            </a:r>
            <a:r>
              <a:rPr lang="en-US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Please </a:t>
            </a:r>
            <a:r>
              <a:rPr lang="en-US" sz="2800" b="1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do not modify </a:t>
            </a:r>
            <a:r>
              <a:rPr lang="en-US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the fixed template elements, including the header, footer, conference logo, and </a:t>
            </a:r>
            <a:r>
              <a:rPr lang="en-US" sz="2800" spc="-124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organiser</a:t>
            </a:r>
            <a:r>
              <a:rPr lang="en-US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 and partner logos.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6F259C57-3201-4697-8944-615042A53BB8}"/>
              </a:ext>
            </a:extLst>
          </p:cNvPr>
          <p:cNvSpPr/>
          <p:nvPr/>
        </p:nvSpPr>
        <p:spPr>
          <a:xfrm>
            <a:off x="311539" y="11450329"/>
            <a:ext cx="10953789" cy="4982973"/>
          </a:xfrm>
          <a:prstGeom prst="roundRect">
            <a:avLst>
              <a:gd name="adj" fmla="val 4469"/>
            </a:avLst>
          </a:prstGeom>
          <a:solidFill>
            <a:schemeClr val="bg1"/>
          </a:solidFill>
          <a:ln w="381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3" name="TextBox 34">
            <a:extLst>
              <a:ext uri="{FF2B5EF4-FFF2-40B4-BE49-F238E27FC236}">
                <a16:creationId xmlns:a16="http://schemas.microsoft.com/office/drawing/2014/main" id="{DA776072-3C21-423D-962D-7442CADEF0F4}"/>
              </a:ext>
            </a:extLst>
          </p:cNvPr>
          <p:cNvSpPr txBox="1"/>
          <p:nvPr/>
        </p:nvSpPr>
        <p:spPr>
          <a:xfrm>
            <a:off x="499322" y="11685801"/>
            <a:ext cx="13770768" cy="5911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65"/>
              </a:lnSpc>
            </a:pPr>
            <a:r>
              <a:rPr lang="hr-HR" sz="4000" b="1" spc="-124" dirty="0">
                <a:solidFill>
                  <a:schemeClr val="accent3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Montserrat Medium"/>
                <a:cs typeface="Montserrat Medium"/>
                <a:sym typeface="Montserrat Medium"/>
              </a:rPr>
              <a:t>INTRODUCTION</a:t>
            </a:r>
            <a:endParaRPr lang="en-US" sz="4400" b="1" spc="-124" dirty="0">
              <a:solidFill>
                <a:schemeClr val="accent3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43AB0967-DBF7-46DB-9E93-F765682979F9}"/>
              </a:ext>
            </a:extLst>
          </p:cNvPr>
          <p:cNvSpPr/>
          <p:nvPr/>
        </p:nvSpPr>
        <p:spPr>
          <a:xfrm>
            <a:off x="11696256" y="11426475"/>
            <a:ext cx="8997523" cy="10474676"/>
          </a:xfrm>
          <a:prstGeom prst="roundRect">
            <a:avLst>
              <a:gd name="adj" fmla="val 4469"/>
            </a:avLst>
          </a:prstGeom>
          <a:solidFill>
            <a:schemeClr val="bg1"/>
          </a:solidFill>
          <a:ln w="381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5" name="TextBox 34">
            <a:extLst>
              <a:ext uri="{FF2B5EF4-FFF2-40B4-BE49-F238E27FC236}">
                <a16:creationId xmlns:a16="http://schemas.microsoft.com/office/drawing/2014/main" id="{DAE866D0-0713-4943-8A42-74C0AFD39420}"/>
              </a:ext>
            </a:extLst>
          </p:cNvPr>
          <p:cNvSpPr txBox="1"/>
          <p:nvPr/>
        </p:nvSpPr>
        <p:spPr>
          <a:xfrm>
            <a:off x="11988800" y="11673424"/>
            <a:ext cx="13770768" cy="5911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65"/>
              </a:lnSpc>
            </a:pPr>
            <a:r>
              <a:rPr lang="hr-HR" sz="4000" b="1" spc="-124" dirty="0">
                <a:solidFill>
                  <a:srgbClr val="0099CC"/>
                </a:solidFill>
                <a:latin typeface="Consolas" panose="020B0609020204030204" pitchFamily="49" charset="0"/>
                <a:ea typeface="Montserrat Medium"/>
                <a:cs typeface="Montserrat Medium"/>
                <a:sym typeface="Montserrat Medium"/>
              </a:rPr>
              <a:t>METHODOLOGY</a:t>
            </a:r>
            <a:endParaRPr lang="en-US" sz="4400" b="1" spc="-124" dirty="0">
              <a:solidFill>
                <a:srgbClr val="0099CC"/>
              </a:solidFill>
              <a:latin typeface="Consolas" panose="020B0609020204030204" pitchFamily="49" charset="0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8305A2C3-CBEE-4D54-8430-D38F6593E821}"/>
              </a:ext>
            </a:extLst>
          </p:cNvPr>
          <p:cNvSpPr/>
          <p:nvPr/>
        </p:nvSpPr>
        <p:spPr>
          <a:xfrm>
            <a:off x="311539" y="16721439"/>
            <a:ext cx="10953789" cy="5179712"/>
          </a:xfrm>
          <a:prstGeom prst="roundRect">
            <a:avLst>
              <a:gd name="adj" fmla="val 4469"/>
            </a:avLst>
          </a:prstGeom>
          <a:solidFill>
            <a:schemeClr val="bg1"/>
          </a:solidFill>
          <a:ln w="381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7" name="TextBox 34">
            <a:extLst>
              <a:ext uri="{FF2B5EF4-FFF2-40B4-BE49-F238E27FC236}">
                <a16:creationId xmlns:a16="http://schemas.microsoft.com/office/drawing/2014/main" id="{4F969DA4-E439-45CE-8F36-193CAD43147F}"/>
              </a:ext>
            </a:extLst>
          </p:cNvPr>
          <p:cNvSpPr txBox="1"/>
          <p:nvPr/>
        </p:nvSpPr>
        <p:spPr>
          <a:xfrm>
            <a:off x="516700" y="16956910"/>
            <a:ext cx="13770768" cy="5911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65"/>
              </a:lnSpc>
            </a:pPr>
            <a:r>
              <a:rPr lang="hr-HR" sz="4000" b="1" spc="-124" dirty="0">
                <a:solidFill>
                  <a:srgbClr val="0099CC"/>
                </a:solidFill>
                <a:latin typeface="Consolas" panose="020B0609020204030204" pitchFamily="49" charset="0"/>
                <a:ea typeface="Montserrat Medium"/>
                <a:cs typeface="Montserrat Medium"/>
                <a:sym typeface="Montserrat Medium"/>
              </a:rPr>
              <a:t>DISCUSSION</a:t>
            </a:r>
            <a:endParaRPr lang="en-US" sz="4400" b="1" spc="-124" dirty="0">
              <a:solidFill>
                <a:srgbClr val="0099CC"/>
              </a:solidFill>
              <a:latin typeface="Consolas" panose="020B0609020204030204" pitchFamily="49" charset="0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1" name="Freeform 7">
            <a:extLst>
              <a:ext uri="{FF2B5EF4-FFF2-40B4-BE49-F238E27FC236}">
                <a16:creationId xmlns:a16="http://schemas.microsoft.com/office/drawing/2014/main" id="{209722D7-4ACA-4BEF-A008-ACE591970A45}"/>
              </a:ext>
            </a:extLst>
          </p:cNvPr>
          <p:cNvSpPr>
            <a:spLocks/>
          </p:cNvSpPr>
          <p:nvPr/>
        </p:nvSpPr>
        <p:spPr>
          <a:xfrm>
            <a:off x="16090870" y="26765082"/>
            <a:ext cx="5143530" cy="3629789"/>
          </a:xfrm>
          <a:custGeom>
            <a:avLst/>
            <a:gdLst/>
            <a:ahLst/>
            <a:cxnLst/>
            <a:rect l="l" t="t" r="r" b="b"/>
            <a:pathLst>
              <a:path w="1872604" h="1872604">
                <a:moveTo>
                  <a:pt x="0" y="0"/>
                </a:moveTo>
                <a:lnTo>
                  <a:pt x="1872604" y="0"/>
                </a:lnTo>
                <a:lnTo>
                  <a:pt x="1872604" y="1872604"/>
                </a:lnTo>
                <a:lnTo>
                  <a:pt x="0" y="187260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6B48E4CE-42BF-4E44-83FA-9A9163BB49FA}"/>
              </a:ext>
            </a:extLst>
          </p:cNvPr>
          <p:cNvSpPr/>
          <p:nvPr/>
        </p:nvSpPr>
        <p:spPr>
          <a:xfrm>
            <a:off x="310202" y="22136623"/>
            <a:ext cx="20383577" cy="5617482"/>
          </a:xfrm>
          <a:prstGeom prst="roundRect">
            <a:avLst>
              <a:gd name="adj" fmla="val 4469"/>
            </a:avLst>
          </a:prstGeom>
          <a:solidFill>
            <a:schemeClr val="bg1"/>
          </a:solidFill>
          <a:ln w="381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9" name="TextBox 34">
            <a:extLst>
              <a:ext uri="{FF2B5EF4-FFF2-40B4-BE49-F238E27FC236}">
                <a16:creationId xmlns:a16="http://schemas.microsoft.com/office/drawing/2014/main" id="{BD54C9AD-E38C-4651-B05C-D159BE0CC9A9}"/>
              </a:ext>
            </a:extLst>
          </p:cNvPr>
          <p:cNvSpPr txBox="1"/>
          <p:nvPr/>
        </p:nvSpPr>
        <p:spPr>
          <a:xfrm>
            <a:off x="574042" y="22325611"/>
            <a:ext cx="13770768" cy="5911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65"/>
              </a:lnSpc>
            </a:pPr>
            <a:r>
              <a:rPr lang="hr-HR" sz="4000" b="1" spc="-124" dirty="0">
                <a:solidFill>
                  <a:schemeClr val="accent3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Montserrat Medium"/>
                <a:cs typeface="Montserrat Medium"/>
                <a:sym typeface="Montserrat Medium"/>
              </a:rPr>
              <a:t>RESULTS</a:t>
            </a:r>
            <a:endParaRPr lang="en-US" sz="4000" b="1" spc="-124" dirty="0">
              <a:solidFill>
                <a:schemeClr val="accent3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3" name="TextBox 34">
            <a:extLst>
              <a:ext uri="{FF2B5EF4-FFF2-40B4-BE49-F238E27FC236}">
                <a16:creationId xmlns:a16="http://schemas.microsoft.com/office/drawing/2014/main" id="{CF69C5CD-4761-48BC-B0A3-3B38D82B422C}"/>
              </a:ext>
            </a:extLst>
          </p:cNvPr>
          <p:cNvSpPr txBox="1"/>
          <p:nvPr/>
        </p:nvSpPr>
        <p:spPr>
          <a:xfrm>
            <a:off x="17833816" y="29530217"/>
            <a:ext cx="3388566" cy="5336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465"/>
              </a:lnSpc>
            </a:pPr>
            <a:r>
              <a:rPr lang="en-GB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sutra-conference.com</a:t>
            </a:r>
            <a:endParaRPr lang="en-US" sz="2800" spc="-124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Montserrat Medium"/>
              <a:cs typeface="Calibri" panose="020F0502020204030204" pitchFamily="34" charset="0"/>
              <a:sym typeface="Montserrat Medium"/>
            </a:endParaRP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6FB5E277-0B1D-4EC9-9885-D41E1FA8935E}"/>
              </a:ext>
            </a:extLst>
          </p:cNvPr>
          <p:cNvSpPr/>
          <p:nvPr/>
        </p:nvSpPr>
        <p:spPr>
          <a:xfrm>
            <a:off x="574042" y="28230217"/>
            <a:ext cx="3810311" cy="1421863"/>
          </a:xfrm>
          <a:prstGeom prst="roundRect">
            <a:avLst>
              <a:gd name="adj" fmla="val 15851"/>
            </a:avLst>
          </a:prstGeom>
          <a:solidFill>
            <a:srgbClr val="0099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54BCB73F-AEC6-4D75-8790-EEE72B415A0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839"/>
          <a:stretch/>
        </p:blipFill>
        <p:spPr>
          <a:xfrm>
            <a:off x="938354" y="28280795"/>
            <a:ext cx="3081686" cy="1320705"/>
          </a:xfrm>
          <a:prstGeom prst="rect">
            <a:avLst/>
          </a:prstGeom>
        </p:spPr>
      </p:pic>
      <p:sp>
        <p:nvSpPr>
          <p:cNvPr id="74" name="Rectangle 73">
            <a:extLst>
              <a:ext uri="{FF2B5EF4-FFF2-40B4-BE49-F238E27FC236}">
                <a16:creationId xmlns:a16="http://schemas.microsoft.com/office/drawing/2014/main" id="{B878CE75-ABF3-4989-A1A6-B9C3460E0A17}"/>
              </a:ext>
            </a:extLst>
          </p:cNvPr>
          <p:cNvSpPr/>
          <p:nvPr/>
        </p:nvSpPr>
        <p:spPr>
          <a:xfrm>
            <a:off x="938354" y="29666406"/>
            <a:ext cx="30816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2000" kern="18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pfri.uniri.hr      |        </a:t>
            </a:r>
            <a:r>
              <a:rPr lang="en-GB" sz="2000" kern="18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unin.hr</a:t>
            </a:r>
            <a:r>
              <a:rPr lang="hr-HR" sz="2000" kern="18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hr-HR" sz="2000" kern="100" dirty="0">
              <a:solidFill>
                <a:schemeClr val="tx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EA53B319-2C90-4003-8510-F96CF30969A8}"/>
              </a:ext>
            </a:extLst>
          </p:cNvPr>
          <p:cNvSpPr/>
          <p:nvPr/>
        </p:nvSpPr>
        <p:spPr>
          <a:xfrm>
            <a:off x="10330555" y="27897496"/>
            <a:ext cx="7608221" cy="1800000"/>
          </a:xfrm>
          <a:prstGeom prst="roundRect">
            <a:avLst>
              <a:gd name="adj" fmla="val 12853"/>
            </a:avLst>
          </a:prstGeom>
          <a:solidFill>
            <a:schemeClr val="bg1"/>
          </a:solidFill>
          <a:ln w="38100">
            <a:solidFill>
              <a:srgbClr val="009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76" name="TextBox 34">
            <a:extLst>
              <a:ext uri="{FF2B5EF4-FFF2-40B4-BE49-F238E27FC236}">
                <a16:creationId xmlns:a16="http://schemas.microsoft.com/office/drawing/2014/main" id="{716C9178-3704-4C29-8ECC-2F1E3B7FC817}"/>
              </a:ext>
            </a:extLst>
          </p:cNvPr>
          <p:cNvSpPr txBox="1"/>
          <p:nvPr/>
        </p:nvSpPr>
        <p:spPr>
          <a:xfrm>
            <a:off x="10491659" y="28057251"/>
            <a:ext cx="6884520" cy="5911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65"/>
              </a:lnSpc>
            </a:pPr>
            <a:r>
              <a:rPr lang="hr-HR" sz="4000" b="1" spc="-124" dirty="0">
                <a:solidFill>
                  <a:srgbClr val="0099CC"/>
                </a:solidFill>
                <a:latin typeface="Consolas" panose="020B0609020204030204" pitchFamily="49" charset="0"/>
                <a:ea typeface="Montserrat Medium"/>
                <a:cs typeface="Montserrat Medium"/>
                <a:sym typeface="Montserrat Medium"/>
              </a:rPr>
              <a:t>ACKNOWLEDGEMENTS</a:t>
            </a:r>
            <a:endParaRPr lang="en-US" sz="4000" b="1" spc="-124" dirty="0">
              <a:solidFill>
                <a:srgbClr val="0099CC"/>
              </a:solidFill>
              <a:latin typeface="Consolas" panose="020B0609020204030204" pitchFamily="49" charset="0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7" name="TextBox 34">
            <a:extLst>
              <a:ext uri="{FF2B5EF4-FFF2-40B4-BE49-F238E27FC236}">
                <a16:creationId xmlns:a16="http://schemas.microsoft.com/office/drawing/2014/main" id="{F7A74234-7316-4565-A764-0DF742DC275B}"/>
              </a:ext>
            </a:extLst>
          </p:cNvPr>
          <p:cNvSpPr txBox="1"/>
          <p:nvPr/>
        </p:nvSpPr>
        <p:spPr>
          <a:xfrm>
            <a:off x="10491659" y="28526400"/>
            <a:ext cx="7265520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hr-HR" sz="2400" i="1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You can place your acknowledgement here, </a:t>
            </a:r>
            <a:r>
              <a:rPr lang="hr-HR" sz="2400" i="1" spc="-124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dark</a:t>
            </a:r>
            <a:r>
              <a:rPr lang="hr-HR" sz="2400" i="1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 blue, Calibri italic, size 24/28 pt. </a:t>
            </a:r>
            <a:r>
              <a:rPr lang="en-US" sz="2400" i="1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If there are no acknowledgments, remove </a:t>
            </a:r>
            <a:r>
              <a:rPr lang="hr-HR" sz="2400" i="1" spc="-124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this</a:t>
            </a:r>
            <a:r>
              <a:rPr lang="hr-HR" sz="2400" i="1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 </a:t>
            </a:r>
            <a:r>
              <a:rPr lang="hr-HR" sz="2400" i="1" spc="-124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frame</a:t>
            </a:r>
            <a:r>
              <a:rPr lang="hr-HR" sz="2400" i="1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 </a:t>
            </a:r>
            <a:r>
              <a:rPr lang="hr-HR" sz="2400" i="1" spc="-124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and</a:t>
            </a:r>
            <a:r>
              <a:rPr lang="hr-HR" sz="2400" i="1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 </a:t>
            </a:r>
            <a:r>
              <a:rPr lang="hr-HR" sz="2400" i="1" spc="-124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right</a:t>
            </a:r>
            <a:r>
              <a:rPr lang="hr-HR" sz="2400" i="1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 logo </a:t>
            </a:r>
            <a:r>
              <a:rPr lang="hr-HR" sz="2400" i="1" spc="-124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frame</a:t>
            </a:r>
            <a:r>
              <a:rPr lang="hr-HR" sz="2400" i="1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. </a:t>
            </a:r>
            <a:endParaRPr lang="en-US" sz="2400" i="1" spc="-124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Montserrat Medium"/>
              <a:cs typeface="Calibri" panose="020F0502020204030204" pitchFamily="34" charset="0"/>
              <a:sym typeface="Montserrat Medium"/>
            </a:endParaRPr>
          </a:p>
        </p:txBody>
      </p:sp>
      <p:pic>
        <p:nvPicPr>
          <p:cNvPr id="79" name="Picture 78">
            <a:extLst>
              <a:ext uri="{FF2B5EF4-FFF2-40B4-BE49-F238E27FC236}">
                <a16:creationId xmlns:a16="http://schemas.microsoft.com/office/drawing/2014/main" id="{7B3D4A71-74B4-4055-AA89-7C01D52E730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67" b="14440"/>
          <a:stretch/>
        </p:blipFill>
        <p:spPr>
          <a:xfrm>
            <a:off x="12583988" y="15342584"/>
            <a:ext cx="7013764" cy="5459963"/>
          </a:xfrm>
          <a:prstGeom prst="rect">
            <a:avLst/>
          </a:prstGeom>
        </p:spPr>
      </p:pic>
      <p:sp>
        <p:nvSpPr>
          <p:cNvPr id="80" name="TextBox 34">
            <a:extLst>
              <a:ext uri="{FF2B5EF4-FFF2-40B4-BE49-F238E27FC236}">
                <a16:creationId xmlns:a16="http://schemas.microsoft.com/office/drawing/2014/main" id="{287BBEF5-C99C-420E-BD3B-FC79F0358EDB}"/>
              </a:ext>
            </a:extLst>
          </p:cNvPr>
          <p:cNvSpPr txBox="1"/>
          <p:nvPr/>
        </p:nvSpPr>
        <p:spPr>
          <a:xfrm>
            <a:off x="13563875" y="20702040"/>
            <a:ext cx="10023138" cy="5048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65"/>
              </a:lnSpc>
            </a:pPr>
            <a:r>
              <a:rPr lang="hr-HR" sz="2000" b="1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Figure 1</a:t>
            </a:r>
            <a:r>
              <a:rPr lang="hr-HR" sz="20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. The caption is 20 pt , Calibri</a:t>
            </a:r>
            <a:r>
              <a:rPr lang="hr-HR" sz="2000" i="1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.</a:t>
            </a:r>
            <a:endParaRPr lang="en-US" sz="2000" i="1" spc="-124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Montserrat Medium"/>
              <a:cs typeface="Calibri" panose="020F0502020204030204" pitchFamily="34" charset="0"/>
              <a:sym typeface="Montserrat Medium"/>
            </a:endParaRPr>
          </a:p>
        </p:txBody>
      </p:sp>
      <p:pic>
        <p:nvPicPr>
          <p:cNvPr id="82" name="Picture 81">
            <a:extLst>
              <a:ext uri="{FF2B5EF4-FFF2-40B4-BE49-F238E27FC236}">
                <a16:creationId xmlns:a16="http://schemas.microsoft.com/office/drawing/2014/main" id="{E834A663-D792-477A-802E-78B1B7EC528D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7" t="30575" r="107" b="41426"/>
          <a:stretch/>
        </p:blipFill>
        <p:spPr>
          <a:xfrm>
            <a:off x="540621" y="23758702"/>
            <a:ext cx="6781022" cy="2373324"/>
          </a:xfrm>
          <a:prstGeom prst="rect">
            <a:avLst/>
          </a:prstGeom>
        </p:spPr>
      </p:pic>
      <p:sp>
        <p:nvSpPr>
          <p:cNvPr id="83" name="TextBox 34">
            <a:extLst>
              <a:ext uri="{FF2B5EF4-FFF2-40B4-BE49-F238E27FC236}">
                <a16:creationId xmlns:a16="http://schemas.microsoft.com/office/drawing/2014/main" id="{0BF8C52B-94C2-4AB0-978A-F12EE3876EF6}"/>
              </a:ext>
            </a:extLst>
          </p:cNvPr>
          <p:cNvSpPr txBox="1"/>
          <p:nvPr/>
        </p:nvSpPr>
        <p:spPr>
          <a:xfrm>
            <a:off x="540621" y="23117335"/>
            <a:ext cx="10023138" cy="5048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65"/>
              </a:lnSpc>
            </a:pPr>
            <a:r>
              <a:rPr lang="hr-HR" sz="2000" b="1" spc="-124" dirty="0">
                <a:solidFill>
                  <a:schemeClr val="tx2">
                    <a:lumMod val="75000"/>
                  </a:schemeClr>
                </a:solidFill>
                <a:ea typeface="Montserrat Medium"/>
                <a:cs typeface="Montserrat Medium"/>
                <a:sym typeface="Montserrat Medium"/>
              </a:rPr>
              <a:t>Table 1</a:t>
            </a:r>
            <a:r>
              <a:rPr lang="hr-HR" sz="2000" spc="-124" dirty="0">
                <a:solidFill>
                  <a:schemeClr val="tx2">
                    <a:lumMod val="75000"/>
                  </a:schemeClr>
                </a:solidFill>
                <a:ea typeface="Montserrat Medium"/>
                <a:cs typeface="Montserrat Medium"/>
                <a:sym typeface="Montserrat Medium"/>
              </a:rPr>
              <a:t>. The caption is 20 pt , Calibri</a:t>
            </a:r>
            <a:r>
              <a:rPr lang="hr-HR" sz="2000" i="1" spc="-124" dirty="0">
                <a:solidFill>
                  <a:schemeClr val="tx2">
                    <a:lumMod val="75000"/>
                  </a:schemeClr>
                </a:solidFill>
                <a:ea typeface="Montserrat Medium"/>
                <a:cs typeface="Montserrat Medium"/>
                <a:sym typeface="Montserrat Medium"/>
              </a:rPr>
              <a:t>.</a:t>
            </a:r>
            <a:endParaRPr lang="en-US" sz="2000" i="1" spc="-124" dirty="0">
              <a:solidFill>
                <a:schemeClr val="tx2">
                  <a:lumMod val="75000"/>
                </a:schemeClr>
              </a:solidFill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4C192150-D131-48CC-97F7-4D4C7767DB1C}"/>
              </a:ext>
            </a:extLst>
          </p:cNvPr>
          <p:cNvSpPr/>
          <p:nvPr/>
        </p:nvSpPr>
        <p:spPr>
          <a:xfrm>
            <a:off x="6508597" y="28597344"/>
            <a:ext cx="2843247" cy="1054736"/>
          </a:xfrm>
          <a:prstGeom prst="roundRect">
            <a:avLst>
              <a:gd name="adj" fmla="val 15851"/>
            </a:avLst>
          </a:prstGeom>
          <a:solidFill>
            <a:srgbClr val="0099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E92521F-6DC4-4734-9FDD-FA48D6629F32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r="-3065" b="-1199"/>
          <a:stretch/>
        </p:blipFill>
        <p:spPr>
          <a:xfrm>
            <a:off x="6720267" y="28766475"/>
            <a:ext cx="2562226" cy="732578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868BFBAF-73F5-44A4-8E35-CB2EC6C6423B}"/>
              </a:ext>
            </a:extLst>
          </p:cNvPr>
          <p:cNvGrpSpPr/>
          <p:nvPr/>
        </p:nvGrpSpPr>
        <p:grpSpPr>
          <a:xfrm>
            <a:off x="4577710" y="28222164"/>
            <a:ext cx="1585924" cy="1844352"/>
            <a:chOff x="3673684" y="28359232"/>
            <a:chExt cx="1585924" cy="1844352"/>
          </a:xfrm>
        </p:grpSpPr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B5FA70A3-47FE-4A3C-85A7-A7267A62FF07}"/>
                </a:ext>
              </a:extLst>
            </p:cNvPr>
            <p:cNvSpPr/>
            <p:nvPr/>
          </p:nvSpPr>
          <p:spPr>
            <a:xfrm>
              <a:off x="3673684" y="28359232"/>
              <a:ext cx="1585924" cy="1421863"/>
            </a:xfrm>
            <a:prstGeom prst="roundRect">
              <a:avLst>
                <a:gd name="adj" fmla="val 15851"/>
              </a:avLst>
            </a:prstGeom>
            <a:solidFill>
              <a:srgbClr val="0099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r-HR" dirty="0"/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EF4CC9D-313E-4A24-AEC3-E9B602F772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l="68537"/>
            <a:stretch/>
          </p:blipFill>
          <p:spPr>
            <a:xfrm>
              <a:off x="3816748" y="28542795"/>
              <a:ext cx="1116500" cy="1054736"/>
            </a:xfrm>
            <a:prstGeom prst="rect">
              <a:avLst/>
            </a:prstGeom>
          </p:spPr>
        </p:pic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DE667420-1A71-44C1-92CA-EDB722F806C0}"/>
                </a:ext>
              </a:extLst>
            </p:cNvPr>
            <p:cNvSpPr/>
            <p:nvPr/>
          </p:nvSpPr>
          <p:spPr>
            <a:xfrm>
              <a:off x="3768794" y="29803474"/>
              <a:ext cx="139570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hr-HR" sz="2000" kern="1800" dirty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fpz.unizg.hr</a:t>
              </a:r>
              <a:endParaRPr lang="hr-HR" sz="2000" kern="100" dirty="0">
                <a:solidFill>
                  <a:schemeClr val="tx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43" name="Rectangle 42">
            <a:extLst>
              <a:ext uri="{FF2B5EF4-FFF2-40B4-BE49-F238E27FC236}">
                <a16:creationId xmlns:a16="http://schemas.microsoft.com/office/drawing/2014/main" id="{5B60A15D-F54A-4253-A014-BDD76E2AC886}"/>
              </a:ext>
            </a:extLst>
          </p:cNvPr>
          <p:cNvSpPr/>
          <p:nvPr/>
        </p:nvSpPr>
        <p:spPr>
          <a:xfrm>
            <a:off x="496876" y="27778962"/>
            <a:ext cx="15859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2400" kern="18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Organisers</a:t>
            </a:r>
            <a:r>
              <a:rPr lang="hr-HR" sz="2400" kern="18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</a:t>
            </a:r>
            <a:endParaRPr lang="hr-HR" sz="2400" kern="100" dirty="0">
              <a:solidFill>
                <a:schemeClr val="tx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2D09BEF3-EE1B-4FAB-87DD-EF52E9B87D8F}"/>
              </a:ext>
            </a:extLst>
          </p:cNvPr>
          <p:cNvSpPr/>
          <p:nvPr/>
        </p:nvSpPr>
        <p:spPr>
          <a:xfrm>
            <a:off x="3606800" y="27768550"/>
            <a:ext cx="30816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2400" kern="18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Partners:</a:t>
            </a:r>
            <a:endParaRPr lang="hr-HR" sz="2400" kern="100" dirty="0">
              <a:solidFill>
                <a:schemeClr val="tx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C98C8442-C679-4012-8C8F-907D370E9727}"/>
              </a:ext>
            </a:extLst>
          </p:cNvPr>
          <p:cNvSpPr/>
          <p:nvPr/>
        </p:nvSpPr>
        <p:spPr>
          <a:xfrm>
            <a:off x="6240114" y="28148929"/>
            <a:ext cx="30816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2400" kern="18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Technical</a:t>
            </a:r>
            <a:r>
              <a:rPr lang="hr-HR" sz="2400" kern="18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hr-HR" sz="2400" kern="18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Organisers</a:t>
            </a:r>
            <a:r>
              <a:rPr lang="hr-HR" sz="2400" kern="18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</a:t>
            </a:r>
            <a:endParaRPr lang="hr-HR" sz="2400" kern="100" dirty="0">
              <a:solidFill>
                <a:schemeClr val="tx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F7AD3A3-E5B0-4A8F-AE10-70D711CD5EB0}"/>
              </a:ext>
            </a:extLst>
          </p:cNvPr>
          <p:cNvSpPr/>
          <p:nvPr/>
        </p:nvSpPr>
        <p:spPr>
          <a:xfrm>
            <a:off x="6910806" y="29673550"/>
            <a:ext cx="203882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sz="2000" kern="18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vivid-original.com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FB1D52CB-FFC7-4765-A250-85E9591237EB}"/>
              </a:ext>
            </a:extLst>
          </p:cNvPr>
          <p:cNvSpPr/>
          <p:nvPr/>
        </p:nvSpPr>
        <p:spPr>
          <a:xfrm>
            <a:off x="18117287" y="28096348"/>
            <a:ext cx="2253513" cy="1422000"/>
          </a:xfrm>
          <a:prstGeom prst="roundRect">
            <a:avLst>
              <a:gd name="adj" fmla="val 11311"/>
            </a:avLst>
          </a:prstGeom>
          <a:solidFill>
            <a:schemeClr val="accent3">
              <a:lumMod val="60000"/>
              <a:lumOff val="4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000" spc="-117" dirty="0">
                <a:solidFill>
                  <a:schemeClr val="accent1">
                    <a:lumMod val="50000"/>
                  </a:schemeClr>
                </a:solidFill>
                <a:latin typeface="Consolas" panose="020B0609020204030204" pitchFamily="49" charset="0"/>
                <a:ea typeface="Montserrat"/>
                <a:cs typeface="Montserrat"/>
                <a:sym typeface="Montserrat"/>
              </a:rPr>
              <a:t>Project logo</a:t>
            </a:r>
          </a:p>
          <a:p>
            <a:pPr algn="ctr"/>
            <a:r>
              <a:rPr lang="hr-HR" sz="2000" spc="-117" dirty="0">
                <a:solidFill>
                  <a:schemeClr val="accent1">
                    <a:lumMod val="50000"/>
                  </a:schemeClr>
                </a:solidFill>
                <a:latin typeface="Consolas" panose="020B0609020204030204" pitchFamily="49" charset="0"/>
                <a:ea typeface="Montserrat"/>
                <a:cs typeface="Montserrat"/>
                <a:sym typeface="Montserrat"/>
              </a:rPr>
              <a:t>here (preferably PNG transparent)</a:t>
            </a:r>
            <a:endParaRPr lang="en-US" sz="2000" spc="-117" dirty="0">
              <a:solidFill>
                <a:schemeClr val="accent1">
                  <a:lumMod val="50000"/>
                </a:schemeClr>
              </a:solidFill>
              <a:latin typeface="Consolas" panose="020B0609020204030204" pitchFamily="49" charset="0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0C084081DA694EAD41756DE26148BA" ma:contentTypeVersion="19" ma:contentTypeDescription="Create a new document." ma:contentTypeScope="" ma:versionID="3b9c88f2dd09d68ca6924c33f6187baf">
  <xsd:schema xmlns:xsd="http://www.w3.org/2001/XMLSchema" xmlns:xs="http://www.w3.org/2001/XMLSchema" xmlns:p="http://schemas.microsoft.com/office/2006/metadata/properties" xmlns:ns3="ee49f1fe-53e3-4683-a546-a4dd5f5ea0c0" xmlns:ns4="74a02f63-c7a6-407d-a042-d6d35ec83a0b" targetNamespace="http://schemas.microsoft.com/office/2006/metadata/properties" ma:root="true" ma:fieldsID="884b6b4714f72f4a96365b5db572eed6" ns3:_="" ns4:_="">
    <xsd:import namespace="ee49f1fe-53e3-4683-a546-a4dd5f5ea0c0"/>
    <xsd:import namespace="74a02f63-c7a6-407d-a042-d6d35ec83a0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49f1fe-53e3-4683-a546-a4dd5f5ea0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a02f63-c7a6-407d-a042-d6d35ec83a0b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ee49f1fe-53e3-4683-a546-a4dd5f5ea0c0" xsi:nil="true"/>
  </documentManagement>
</p:properties>
</file>

<file path=customXml/itemProps1.xml><?xml version="1.0" encoding="utf-8"?>
<ds:datastoreItem xmlns:ds="http://schemas.openxmlformats.org/officeDocument/2006/customXml" ds:itemID="{7E71C6DC-009D-4215-89AD-779EC1B364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e49f1fe-53e3-4683-a546-a4dd5f5ea0c0"/>
    <ds:schemaRef ds:uri="74a02f63-c7a6-407d-a042-d6d35ec83a0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1ECB122-A95E-4D1D-AEC8-FA8D73A15C2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B51F3B4-FEA0-4376-9CFF-FEEDAB4E4AD0}">
  <ds:schemaRefs>
    <ds:schemaRef ds:uri="http://schemas.microsoft.com/office/infopath/2007/PartnerControls"/>
    <ds:schemaRef ds:uri="http://purl.org/dc/dcmitype/"/>
    <ds:schemaRef ds:uri="http://purl.org/dc/elements/1.1/"/>
    <ds:schemaRef ds:uri="http://schemas.openxmlformats.org/package/2006/metadata/core-properties"/>
    <ds:schemaRef ds:uri="74a02f63-c7a6-407d-a042-d6d35ec83a0b"/>
    <ds:schemaRef ds:uri="http://schemas.microsoft.com/office/2006/documentManagement/types"/>
    <ds:schemaRef ds:uri="ee49f1fe-53e3-4683-a546-a4dd5f5ea0c0"/>
    <ds:schemaRef ds:uri="http://schemas.microsoft.com/office/2006/metadata/propertie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348</Words>
  <Application>Microsoft Office PowerPoint</Application>
  <PresentationFormat>Custom</PresentationFormat>
  <Paragraphs>33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Calibri</vt:lpstr>
      <vt:lpstr>Times New Roman</vt:lpstr>
      <vt:lpstr>Montserrat Medium</vt:lpstr>
      <vt:lpstr>Consolas</vt:lpstr>
      <vt:lpstr>Montserrat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Brčić</dc:creator>
  <cp:lastModifiedBy>RD</cp:lastModifiedBy>
  <cp:revision>14</cp:revision>
  <dcterms:created xsi:type="dcterms:W3CDTF">2006-08-16T00:00:00Z</dcterms:created>
  <dcterms:modified xsi:type="dcterms:W3CDTF">2026-08-31T06:29:59Z</dcterms:modified>
  <dc:identifier>DAHMoBw_UYw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0x0101006D0C084081DA694EAD41756DE26148BA</vt:lpwstr>
  </property>
</Properties>
</file>